
<file path=[Content_Types].xml><?xml version="1.0" encoding="utf-8"?>
<Types xmlns="http://schemas.openxmlformats.org/package/2006/content-types"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0" r:id="rId21"/>
    <p:sldId id="275" r:id="rId22"/>
    <p:sldId id="276" r:id="rId23"/>
    <p:sldId id="277" r:id="rId24"/>
    <p:sldId id="278" r:id="rId25"/>
    <p:sldId id="279" r:id="rId2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843B6"/>
        </a:solidFill>
        <a:effectLst/>
        <a:uFillTx/>
        <a:latin typeface="+mn-lt"/>
        <a:ea typeface="+mn-ea"/>
        <a:cs typeface="+mn-cs"/>
        <a:sym typeface="Times New Roman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843B6"/>
        </a:solidFill>
        <a:effectLst/>
        <a:uFillTx/>
        <a:latin typeface="+mn-lt"/>
        <a:ea typeface="+mn-ea"/>
        <a:cs typeface="+mn-cs"/>
        <a:sym typeface="Times New Roman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843B6"/>
        </a:solidFill>
        <a:effectLst/>
        <a:uFillTx/>
        <a:latin typeface="+mn-lt"/>
        <a:ea typeface="+mn-ea"/>
        <a:cs typeface="+mn-cs"/>
        <a:sym typeface="Times New Roman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843B6"/>
        </a:solidFill>
        <a:effectLst/>
        <a:uFillTx/>
        <a:latin typeface="+mn-lt"/>
        <a:ea typeface="+mn-ea"/>
        <a:cs typeface="+mn-cs"/>
        <a:sym typeface="Times New Roman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843B6"/>
        </a:solidFill>
        <a:effectLst/>
        <a:uFillTx/>
        <a:latin typeface="+mn-lt"/>
        <a:ea typeface="+mn-ea"/>
        <a:cs typeface="+mn-cs"/>
        <a:sym typeface="Times New Roman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843B6"/>
        </a:solidFill>
        <a:effectLst/>
        <a:uFillTx/>
        <a:latin typeface="+mn-lt"/>
        <a:ea typeface="+mn-ea"/>
        <a:cs typeface="+mn-cs"/>
        <a:sym typeface="Times New Roman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843B6"/>
        </a:solidFill>
        <a:effectLst/>
        <a:uFillTx/>
        <a:latin typeface="+mn-lt"/>
        <a:ea typeface="+mn-ea"/>
        <a:cs typeface="+mn-cs"/>
        <a:sym typeface="Times New Roman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843B6"/>
        </a:solidFill>
        <a:effectLst/>
        <a:uFillTx/>
        <a:latin typeface="+mn-lt"/>
        <a:ea typeface="+mn-ea"/>
        <a:cs typeface="+mn-cs"/>
        <a:sym typeface="Times New Roman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843B6"/>
        </a:solidFill>
        <a:effectLst/>
        <a:uFillTx/>
        <a:latin typeface="+mn-lt"/>
        <a:ea typeface="+mn-ea"/>
        <a:cs typeface="+mn-cs"/>
        <a:sym typeface="Times New Roman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rgbClr val="D0D2FB"/>
          </a:solidFill>
        </a:fill>
      </a:tcStyle>
    </a:wholeTbl>
    <a:band2H>
      <a:tcTxStyle/>
      <a:tcStyle>
        <a:tcBdr/>
        <a:fill>
          <a:solidFill>
            <a:srgbClr val="E9EAFD"/>
          </a:solidFill>
        </a:fill>
      </a:tcStyle>
    </a:band2H>
    <a:firstCol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381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381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381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381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381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381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8F2"/>
          </a:solidFill>
        </a:fill>
      </a:tcStyle>
    </a:wholeTbl>
    <a:band2H>
      <a:tcTxStyle/>
      <a:tcStyle>
        <a:tcBdr/>
        <a:fill>
          <a:solidFill>
            <a:srgbClr val="E9DB75"/>
          </a:solidFill>
        </a:fill>
      </a:tcStyle>
    </a:band2H>
    <a:firstCol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843B6"/>
              </a:solidFill>
              <a:prstDash val="solid"/>
              <a:round/>
            </a:ln>
          </a:top>
          <a:bottom>
            <a:ln w="25400" cap="flat">
              <a:solidFill>
                <a:srgbClr val="2843B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DB75"/>
          </a:solidFill>
        </a:fill>
      </a:tcStyle>
    </a:lastRow>
    <a:fir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843B6"/>
              </a:solidFill>
              <a:prstDash val="solid"/>
              <a:round/>
            </a:ln>
          </a:top>
          <a:bottom>
            <a:ln w="25400" cap="flat">
              <a:solidFill>
                <a:srgbClr val="2843B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rgbClr val="CBCDE5"/>
          </a:solidFill>
        </a:fill>
      </a:tcStyle>
    </a:wholeTbl>
    <a:band2H>
      <a:tcTxStyle/>
      <a:tcStyle>
        <a:tcBdr/>
        <a:fill>
          <a:solidFill>
            <a:srgbClr val="E7E8F2"/>
          </a:solidFill>
        </a:fill>
      </a:tcStyle>
    </a:band2H>
    <a:firstCol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rgbClr val="2843B6"/>
          </a:solidFill>
        </a:fill>
      </a:tcStyle>
    </a:firstCol>
    <a:la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381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rgbClr val="2843B6"/>
          </a:solidFill>
        </a:fill>
      </a:tcStyle>
    </a:lastRow>
    <a:fir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381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rgbClr val="2843B6"/>
          </a:solidFill>
        </a:fill>
      </a:tcStyle>
    </a:firstRow>
  </a:tblStyle>
  <a:tblStyle styleId="{2708684C-4D16-4618-839F-0558EEFCDFE6}" styleName="">
    <a:tblBg/>
    <a:wholeTbl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rgbClr val="E9DB75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rgbClr val="E9DB75">
              <a:alpha val="20000"/>
            </a:srgbClr>
          </a:solidFill>
        </a:fill>
      </a:tcStyle>
    </a:firstCol>
    <a:la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508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254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22"/>
    <p:restoredTop sz="94706"/>
  </p:normalViewPr>
  <p:slideViewPr>
    <p:cSldViewPr snapToGrid="0">
      <p:cViewPr varScale="1">
        <p:scale>
          <a:sx n="192" d="100"/>
          <a:sy n="192" d="100"/>
        </p:scale>
        <p:origin x="184" y="2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1pPr>
    <a:lvl2pPr indent="228600"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2pPr>
    <a:lvl3pPr indent="457200"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3pPr>
    <a:lvl4pPr indent="685800"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4pPr>
    <a:lvl5pPr indent="914400"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5pPr>
    <a:lvl6pPr indent="1143000"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6pPr>
    <a:lvl7pPr indent="1371600"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7pPr>
    <a:lvl8pPr indent="1600200"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8pPr>
    <a:lvl9pPr indent="1828800"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Sign in and collect any Rights and Responsibilities.</a:t>
            </a:r>
          </a:p>
          <a:p>
            <a:endParaRPr/>
          </a:p>
          <a:p>
            <a:r>
              <a:t>Focus on content rather than technical aspect of resumes (Katrina).</a:t>
            </a:r>
          </a:p>
          <a:p>
            <a:endParaRPr/>
          </a:p>
          <a:p>
            <a:r>
              <a:t>How long has it been since you updated your resume?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9" name="Shape 2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1" name="Shape 3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8" name="Shape 3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5" name="Shape 3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Sign in and collect any Rights and Responsibilities.</a:t>
            </a:r>
          </a:p>
          <a:p>
            <a:endParaRPr/>
          </a:p>
          <a:p>
            <a:r>
              <a:t>Focus on content rather than technical aspect of resumes (Katrina).</a:t>
            </a:r>
          </a:p>
          <a:p>
            <a:endParaRPr/>
          </a:p>
          <a:p>
            <a:r>
              <a:t>How long has it been since you updated your resume?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5" name="Shape 3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  <p:extLst>
      <p:ext uri="{BB962C8B-B14F-4D97-AF65-F5344CB8AC3E}">
        <p14:creationId xmlns:p14="http://schemas.microsoft.com/office/powerpoint/2010/main" val="4134253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0" name="Shape 4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6" name="Shape 4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3" name="Shape 4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1" name="Shape 4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6" name="Shape 4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Sign in and collect any Rights and Responsibilities.</a:t>
            </a:r>
          </a:p>
          <a:p>
            <a:endParaRPr/>
          </a:p>
          <a:p>
            <a:r>
              <a:t>Focus on content rather than technical aspect of resumes (Katrina).</a:t>
            </a:r>
          </a:p>
          <a:p>
            <a:endParaRPr/>
          </a:p>
          <a:p>
            <a:r>
              <a:t>How long has it been since you updated your resume?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843B6"/>
            </a:gs>
            <a:gs pos="100000">
              <a:srgbClr val="18286D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"/>
          <p:cNvGrpSpPr/>
          <p:nvPr/>
        </p:nvGrpSpPr>
        <p:grpSpPr>
          <a:xfrm>
            <a:off x="0" y="1374775"/>
            <a:ext cx="8385176" cy="301625"/>
            <a:chOff x="0" y="0"/>
            <a:chExt cx="8385174" cy="301625"/>
          </a:xfrm>
        </p:grpSpPr>
        <p:grpSp>
          <p:nvGrpSpPr>
            <p:cNvPr id="4" name="Group"/>
            <p:cNvGrpSpPr/>
            <p:nvPr/>
          </p:nvGrpSpPr>
          <p:grpSpPr>
            <a:xfrm>
              <a:off x="8188325" y="0"/>
              <a:ext cx="196850" cy="300038"/>
              <a:chOff x="0" y="0"/>
              <a:chExt cx="196850" cy="300037"/>
            </a:xfrm>
          </p:grpSpPr>
          <p:sp>
            <p:nvSpPr>
              <p:cNvPr id="2" name="Rectangle"/>
              <p:cNvSpPr/>
              <p:nvPr/>
            </p:nvSpPr>
            <p:spPr>
              <a:xfrm>
                <a:off x="149225" y="0"/>
                <a:ext cx="47625" cy="300038"/>
              </a:xfrm>
              <a:prstGeom prst="rect">
                <a:avLst/>
              </a:prstGeom>
              <a:solidFill>
                <a:srgbClr val="C0C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  <p:sp>
            <p:nvSpPr>
              <p:cNvPr id="3" name="Rectangle"/>
              <p:cNvSpPr/>
              <p:nvPr/>
            </p:nvSpPr>
            <p:spPr>
              <a:xfrm>
                <a:off x="0" y="0"/>
                <a:ext cx="95250" cy="300038"/>
              </a:xfrm>
              <a:prstGeom prst="rect">
                <a:avLst/>
              </a:prstGeom>
              <a:solidFill>
                <a:srgbClr val="C0C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</p:grpSp>
        <p:grpSp>
          <p:nvGrpSpPr>
            <p:cNvPr id="7" name="Group"/>
            <p:cNvGrpSpPr/>
            <p:nvPr/>
          </p:nvGrpSpPr>
          <p:grpSpPr>
            <a:xfrm>
              <a:off x="7696200" y="0"/>
              <a:ext cx="417513" cy="300038"/>
              <a:chOff x="0" y="0"/>
              <a:chExt cx="417512" cy="300037"/>
            </a:xfrm>
          </p:grpSpPr>
          <p:sp>
            <p:nvSpPr>
              <p:cNvPr id="5" name="Rectangle"/>
              <p:cNvSpPr/>
              <p:nvPr/>
            </p:nvSpPr>
            <p:spPr>
              <a:xfrm>
                <a:off x="269875" y="0"/>
                <a:ext cx="147638" cy="300038"/>
              </a:xfrm>
              <a:prstGeom prst="rect">
                <a:avLst/>
              </a:prstGeom>
              <a:solidFill>
                <a:srgbClr val="808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  <p:sp>
            <p:nvSpPr>
              <p:cNvPr id="6" name="Rectangle"/>
              <p:cNvSpPr/>
              <p:nvPr/>
            </p:nvSpPr>
            <p:spPr>
              <a:xfrm>
                <a:off x="0" y="0"/>
                <a:ext cx="200025" cy="300038"/>
              </a:xfrm>
              <a:prstGeom prst="rect">
                <a:avLst/>
              </a:prstGeom>
              <a:solidFill>
                <a:srgbClr val="808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</p:grpSp>
        <p:grpSp>
          <p:nvGrpSpPr>
            <p:cNvPr id="10" name="Group"/>
            <p:cNvGrpSpPr/>
            <p:nvPr/>
          </p:nvGrpSpPr>
          <p:grpSpPr>
            <a:xfrm>
              <a:off x="7013575" y="0"/>
              <a:ext cx="612775" cy="300038"/>
              <a:chOff x="0" y="0"/>
              <a:chExt cx="612775" cy="300037"/>
            </a:xfrm>
          </p:grpSpPr>
          <p:sp>
            <p:nvSpPr>
              <p:cNvPr id="8" name="Rectangle"/>
              <p:cNvSpPr/>
              <p:nvPr/>
            </p:nvSpPr>
            <p:spPr>
              <a:xfrm>
                <a:off x="368300" y="0"/>
                <a:ext cx="244475" cy="300038"/>
              </a:xfrm>
              <a:prstGeom prst="rect">
                <a:avLst/>
              </a:prstGeom>
              <a:solidFill>
                <a:srgbClr val="404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  <p:sp>
            <p:nvSpPr>
              <p:cNvPr id="9" name="Square"/>
              <p:cNvSpPr/>
              <p:nvPr/>
            </p:nvSpPr>
            <p:spPr>
              <a:xfrm>
                <a:off x="0" y="0"/>
                <a:ext cx="300038" cy="300038"/>
              </a:xfrm>
              <a:prstGeom prst="rect">
                <a:avLst/>
              </a:prstGeom>
              <a:solidFill>
                <a:srgbClr val="404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</p:grpSp>
        <p:grpSp>
          <p:nvGrpSpPr>
            <p:cNvPr id="15" name="Group"/>
            <p:cNvGrpSpPr/>
            <p:nvPr/>
          </p:nvGrpSpPr>
          <p:grpSpPr>
            <a:xfrm>
              <a:off x="5053012" y="0"/>
              <a:ext cx="1890713" cy="301625"/>
              <a:chOff x="0" y="0"/>
              <a:chExt cx="1890712" cy="301625"/>
            </a:xfrm>
          </p:grpSpPr>
          <p:sp>
            <p:nvSpPr>
              <p:cNvPr id="11" name="Rectangle"/>
              <p:cNvSpPr/>
              <p:nvPr/>
            </p:nvSpPr>
            <p:spPr>
              <a:xfrm>
                <a:off x="1544637" y="0"/>
                <a:ext cx="346076" cy="300038"/>
              </a:xfrm>
              <a:prstGeom prst="rect">
                <a:avLst/>
              </a:prstGeom>
              <a:solidFill>
                <a:srgbClr val="000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  <p:sp>
            <p:nvSpPr>
              <p:cNvPr id="12" name="Rectangle"/>
              <p:cNvSpPr/>
              <p:nvPr/>
            </p:nvSpPr>
            <p:spPr>
              <a:xfrm>
                <a:off x="1081087" y="0"/>
                <a:ext cx="396876" cy="300038"/>
              </a:xfrm>
              <a:prstGeom prst="rect">
                <a:avLst/>
              </a:prstGeom>
              <a:solidFill>
                <a:srgbClr val="000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  <p:sp>
            <p:nvSpPr>
              <p:cNvPr id="13" name="Rectangle"/>
              <p:cNvSpPr/>
              <p:nvPr/>
            </p:nvSpPr>
            <p:spPr>
              <a:xfrm>
                <a:off x="563562" y="0"/>
                <a:ext cx="450851" cy="301625"/>
              </a:xfrm>
              <a:prstGeom prst="rect">
                <a:avLst/>
              </a:prstGeom>
              <a:solidFill>
                <a:srgbClr val="000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  <p:sp>
            <p:nvSpPr>
              <p:cNvPr id="14" name="Rectangle"/>
              <p:cNvSpPr/>
              <p:nvPr/>
            </p:nvSpPr>
            <p:spPr>
              <a:xfrm>
                <a:off x="0" y="0"/>
                <a:ext cx="498475" cy="300038"/>
              </a:xfrm>
              <a:prstGeom prst="rect">
                <a:avLst/>
              </a:prstGeom>
              <a:solidFill>
                <a:srgbClr val="000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</p:grpSp>
        <p:grpSp>
          <p:nvGrpSpPr>
            <p:cNvPr id="18" name="Group"/>
            <p:cNvGrpSpPr/>
            <p:nvPr/>
          </p:nvGrpSpPr>
          <p:grpSpPr>
            <a:xfrm>
              <a:off x="0" y="0"/>
              <a:ext cx="4989513" cy="300038"/>
              <a:chOff x="0" y="0"/>
              <a:chExt cx="4989512" cy="300037"/>
            </a:xfrm>
          </p:grpSpPr>
          <p:sp>
            <p:nvSpPr>
              <p:cNvPr id="16" name="Rectangle"/>
              <p:cNvSpPr/>
              <p:nvPr/>
            </p:nvSpPr>
            <p:spPr>
              <a:xfrm>
                <a:off x="4441825" y="0"/>
                <a:ext cx="547688" cy="300038"/>
              </a:xfrm>
              <a:prstGeom prst="rect">
                <a:avLst/>
              </a:prstGeom>
              <a:solidFill>
                <a:srgbClr val="0000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  <p:sp>
            <p:nvSpPr>
              <p:cNvPr id="17" name="Rectangle"/>
              <p:cNvSpPr/>
              <p:nvPr/>
            </p:nvSpPr>
            <p:spPr>
              <a:xfrm>
                <a:off x="0" y="0"/>
                <a:ext cx="4375150" cy="300038"/>
              </a:xfrm>
              <a:prstGeom prst="rect">
                <a:avLst/>
              </a:prstGeom>
              <a:solidFill>
                <a:srgbClr val="0000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1276350" y="133350"/>
            <a:ext cx="71628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450" tIns="44450" rIns="44450" bIns="4445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1981200"/>
            <a:ext cx="7162800" cy="411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450" tIns="44450" rIns="44450" bIns="4445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E9DB7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1pPr>
      <a:lvl2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2pPr>
      <a:lvl3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3pPr>
      <a:lvl4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4pPr>
      <a:lvl5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5pPr>
      <a:lvl6pPr marL="0" marR="0" indent="45720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6pPr>
      <a:lvl7pPr marL="0" marR="0" indent="91440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7pPr>
      <a:lvl8pPr marL="0" marR="0" indent="137160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8pPr>
      <a:lvl9pPr marL="0" marR="0" indent="182880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9pPr>
    </p:titleStyle>
    <p:bodyStyle>
      <a:lvl1pPr marL="285750" marR="0" indent="-28575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Tx/>
        <a:buChar char="–"/>
        <a:tabLst/>
        <a:defRPr sz="2400" b="1" i="0" u="none" strike="noStrike" cap="none" spc="0" baseline="0">
          <a:solidFill>
            <a:srgbClr val="E9DB75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1pPr>
      <a:lvl2pPr marL="762000" marR="0" indent="-3048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Tx/>
        <a:buChar char="–"/>
        <a:tabLst/>
        <a:defRPr sz="2400" b="1" i="0" u="none" strike="noStrike" cap="none" spc="0" baseline="0">
          <a:solidFill>
            <a:srgbClr val="E9DB75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2pPr>
      <a:lvl3pPr marL="1219200" marR="0" indent="-3048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Tx/>
        <a:buChar char="»"/>
        <a:tabLst/>
        <a:defRPr sz="2400" b="1" i="0" u="none" strike="noStrike" cap="none" spc="0" baseline="0">
          <a:solidFill>
            <a:srgbClr val="E9DB75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3pPr>
      <a:lvl4pPr marL="1665514" marR="0" indent="-293914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sz="2400" b="1" i="0" u="none" strike="noStrike" cap="none" spc="0" baseline="0">
          <a:solidFill>
            <a:srgbClr val="E9DB75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4pPr>
      <a:lvl5pPr marL="2057400" marR="0" indent="-2286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Tx/>
        <a:buChar char="–"/>
        <a:tabLst/>
        <a:defRPr sz="2400" b="1" i="0" u="none" strike="noStrike" cap="none" spc="0" baseline="0">
          <a:solidFill>
            <a:srgbClr val="E9DB75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5pPr>
      <a:lvl6pPr marL="2514600" marR="0" indent="-2286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 typeface="Monotype Sorts"/>
        <a:buChar char=""/>
        <a:tabLst/>
        <a:defRPr sz="2400" b="1" i="0" u="none" strike="noStrike" cap="none" spc="0" baseline="0">
          <a:solidFill>
            <a:srgbClr val="E9DB75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6pPr>
      <a:lvl7pPr marL="2971800" marR="0" indent="-2286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 typeface="Monotype Sorts"/>
        <a:buChar char=""/>
        <a:tabLst/>
        <a:defRPr sz="2400" b="1" i="0" u="none" strike="noStrike" cap="none" spc="0" baseline="0">
          <a:solidFill>
            <a:srgbClr val="E9DB75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7pPr>
      <a:lvl8pPr marL="3429000" marR="0" indent="-2286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 typeface="Monotype Sorts"/>
        <a:buChar char=""/>
        <a:tabLst/>
        <a:defRPr sz="2400" b="1" i="0" u="none" strike="noStrike" cap="none" spc="0" baseline="0">
          <a:solidFill>
            <a:srgbClr val="E9DB75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8pPr>
      <a:lvl9pPr marL="3886200" marR="0" indent="-2286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 typeface="Monotype Sorts"/>
        <a:buChar char=""/>
        <a:tabLst/>
        <a:defRPr sz="2400" b="1" i="0" u="none" strike="noStrike" cap="none" spc="0" baseline="0">
          <a:solidFill>
            <a:srgbClr val="E9DB75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rypt-webgl.unigine.com/game.html" TargetMode="External"/><Relationship Id="rId7" Type="http://schemas.openxmlformats.org/officeDocument/2006/relationships/hyperlink" Target="https://www.youtube.com/watch?v=5yOqax1kJBI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"/><Relationship Id="rId5" Type="http://schemas.openxmlformats.org/officeDocument/2006/relationships/image" Target="../media/image14.tif"/><Relationship Id="rId4" Type="http://schemas.openxmlformats.org/officeDocument/2006/relationships/hyperlink" Target="https://www.youtube.com/watch?v=owq0iyjzLKc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"/><Relationship Id="rId4" Type="http://schemas.openxmlformats.org/officeDocument/2006/relationships/image" Target="../media/image2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"/><Relationship Id="rId5" Type="http://schemas.openxmlformats.org/officeDocument/2006/relationships/image" Target="../media/image2.tif"/><Relationship Id="rId4" Type="http://schemas.openxmlformats.org/officeDocument/2006/relationships/image" Target="../media/image1.t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"/><Relationship Id="rId3" Type="http://schemas.openxmlformats.org/officeDocument/2006/relationships/image" Target="../media/image4.tif"/><Relationship Id="rId7" Type="http://schemas.openxmlformats.org/officeDocument/2006/relationships/image" Target="../media/image5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"/><Relationship Id="rId5" Type="http://schemas.openxmlformats.org/officeDocument/2006/relationships/image" Target="../media/image2.tif"/><Relationship Id="rId4" Type="http://schemas.openxmlformats.org/officeDocument/2006/relationships/image" Target="../media/image1.t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"/><Relationship Id="rId3" Type="http://schemas.openxmlformats.org/officeDocument/2006/relationships/image" Target="../media/image4.tif"/><Relationship Id="rId7" Type="http://schemas.openxmlformats.org/officeDocument/2006/relationships/image" Target="../media/image7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"/><Relationship Id="rId5" Type="http://schemas.openxmlformats.org/officeDocument/2006/relationships/image" Target="../media/image5.tif"/><Relationship Id="rId4" Type="http://schemas.openxmlformats.org/officeDocument/2006/relationships/image" Target="../media/image1.tif"/><Relationship Id="rId9" Type="http://schemas.openxmlformats.org/officeDocument/2006/relationships/image" Target="../media/image3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"/>
          <p:cNvSpPr txBox="1"/>
          <p:nvPr/>
        </p:nvSpPr>
        <p:spPr>
          <a:xfrm>
            <a:off x="685800" y="191469"/>
            <a:ext cx="8077200" cy="108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450" tIns="44450" rIns="44450" bIns="44450" anchor="b">
            <a:spAutoFit/>
          </a:bodyPr>
          <a:lstStyle>
            <a:lvl1pPr algn="r">
              <a:lnSpc>
                <a:spcPct val="90000"/>
              </a:lnSpc>
              <a:defRPr sz="3600" b="1">
                <a:solidFill>
                  <a:srgbClr val="FFFFFF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br/>
            <a:endParaRPr/>
          </a:p>
        </p:txBody>
      </p:sp>
      <p:sp>
        <p:nvSpPr>
          <p:cNvPr id="41" name="Anthony Liot…"/>
          <p:cNvSpPr txBox="1"/>
          <p:nvPr/>
        </p:nvSpPr>
        <p:spPr>
          <a:xfrm>
            <a:off x="914400" y="2133600"/>
            <a:ext cx="7391400" cy="2247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450" tIns="44450" rIns="44450" bIns="4445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800"/>
              </a:spcBef>
              <a:defRPr sz="40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endParaRPr dirty="0"/>
          </a:p>
          <a:p>
            <a:pPr marL="285750" indent="-285750" algn="ctr">
              <a:lnSpc>
                <a:spcPct val="90000"/>
              </a:lnSpc>
              <a:spcBef>
                <a:spcPts val="1500"/>
              </a:spcBef>
              <a:defRPr sz="4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dirty="0"/>
              <a:t>Anthony </a:t>
            </a:r>
            <a:r>
              <a:rPr dirty="0" err="1"/>
              <a:t>Liot</a:t>
            </a:r>
            <a:endParaRPr dirty="0"/>
          </a:p>
          <a:p>
            <a:pPr marL="285750" indent="-285750" algn="ctr">
              <a:lnSpc>
                <a:spcPct val="90000"/>
              </a:lnSpc>
              <a:spcBef>
                <a:spcPts val="1500"/>
              </a:spcBef>
              <a:defRPr sz="4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lang="en-US" dirty="0"/>
              <a:t>Director R&amp;D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About me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About me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088" y="2975758"/>
            <a:ext cx="2066960" cy="3048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063" y="3144104"/>
            <a:ext cx="1510009" cy="2711359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What I like:…"/>
          <p:cNvSpPr txBox="1"/>
          <p:nvPr/>
        </p:nvSpPr>
        <p:spPr>
          <a:xfrm>
            <a:off x="593442" y="2193683"/>
            <a:ext cx="2887251" cy="490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  <a:lvl2pPr marL="649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2pPr>
          </a:lstStyle>
          <a:p>
            <a:r>
              <a:t>What I like:</a:t>
            </a:r>
          </a:p>
          <a:p>
            <a:pPr lvl="1"/>
            <a:r>
              <a:t>Play trumpet (+ 25 years)</a:t>
            </a:r>
          </a:p>
        </p:txBody>
      </p:sp>
      <p:sp>
        <p:nvSpPr>
          <p:cNvPr id="159" name="Travel"/>
          <p:cNvSpPr txBox="1"/>
          <p:nvPr/>
        </p:nvSpPr>
        <p:spPr>
          <a:xfrm>
            <a:off x="4339942" y="2396883"/>
            <a:ext cx="2887251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Travel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Education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Education</a:t>
            </a:r>
          </a:p>
        </p:txBody>
      </p:sp>
      <p:sp>
        <p:nvSpPr>
          <p:cNvPr id="164" name="Normandy, Caen"/>
          <p:cNvSpPr/>
          <p:nvPr/>
        </p:nvSpPr>
        <p:spPr>
          <a:xfrm>
            <a:off x="368046" y="2300599"/>
            <a:ext cx="3312621" cy="445906"/>
          </a:xfrm>
          <a:prstGeom prst="rect">
            <a:avLst/>
          </a:prstGeom>
          <a:solidFill>
            <a:schemeClr val="accent3">
              <a:lumOff val="1147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Normandy, Caen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77" y="4343872"/>
            <a:ext cx="3649759" cy="1725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06" y="4343872"/>
            <a:ext cx="970967" cy="388388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University of Caen Lower Normandy:…"/>
          <p:cNvSpPr txBox="1"/>
          <p:nvPr/>
        </p:nvSpPr>
        <p:spPr>
          <a:xfrm>
            <a:off x="124126" y="3312205"/>
            <a:ext cx="3800461" cy="478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  <a:lvl2pPr marL="649530" indent="-268530">
              <a:buSzPct val="100000"/>
              <a:buChar char="-"/>
              <a:defRPr sz="1200">
                <a:solidFill>
                  <a:srgbClr val="DDDDDD"/>
                </a:solidFill>
              </a:defRPr>
            </a:lvl2pPr>
          </a:lstStyle>
          <a:p>
            <a:r>
              <a:t>University of Caen Lower Normandy:</a:t>
            </a:r>
          </a:p>
          <a:p>
            <a:pPr lvl="1"/>
            <a:r>
              <a:t>Bachelor's degree (BSc) : Software Engineering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Education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Education</a:t>
            </a:r>
          </a:p>
        </p:txBody>
      </p:sp>
      <p:sp>
        <p:nvSpPr>
          <p:cNvPr id="172" name="Normandy, Caen"/>
          <p:cNvSpPr/>
          <p:nvPr/>
        </p:nvSpPr>
        <p:spPr>
          <a:xfrm>
            <a:off x="368046" y="2300599"/>
            <a:ext cx="3312621" cy="445906"/>
          </a:xfrm>
          <a:prstGeom prst="rect">
            <a:avLst/>
          </a:prstGeom>
          <a:solidFill>
            <a:schemeClr val="accent3">
              <a:lumOff val="1147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Normandy, Caen</a:t>
            </a:r>
          </a:p>
        </p:txBody>
      </p:sp>
      <p:sp>
        <p:nvSpPr>
          <p:cNvPr id="173" name="Occitanie, Montpellier"/>
          <p:cNvSpPr/>
          <p:nvPr/>
        </p:nvSpPr>
        <p:spPr>
          <a:xfrm>
            <a:off x="5003546" y="2300599"/>
            <a:ext cx="3312621" cy="445906"/>
          </a:xfrm>
          <a:prstGeom prst="rect">
            <a:avLst/>
          </a:prstGeom>
          <a:solidFill>
            <a:schemeClr val="accent3">
              <a:lumOff val="1147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Occitanie, Montpellier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77" y="4343872"/>
            <a:ext cx="3649759" cy="1725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06" y="4343872"/>
            <a:ext cx="970967" cy="388388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University of Caen Lower Normandy:…"/>
          <p:cNvSpPr txBox="1"/>
          <p:nvPr/>
        </p:nvSpPr>
        <p:spPr>
          <a:xfrm>
            <a:off x="124126" y="3312205"/>
            <a:ext cx="3800461" cy="478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  <a:lvl2pPr marL="649530" indent="-268530">
              <a:buSzPct val="100000"/>
              <a:buChar char="-"/>
              <a:defRPr sz="1200">
                <a:solidFill>
                  <a:srgbClr val="DDDDDD"/>
                </a:solidFill>
              </a:defRPr>
            </a:lvl2pPr>
          </a:lstStyle>
          <a:p>
            <a:r>
              <a:t>University of Caen Lower Normandy:</a:t>
            </a:r>
          </a:p>
          <a:p>
            <a:pPr lvl="1"/>
            <a:r>
              <a:t>Bachelor's degree (BSc) : Software Engineering</a:t>
            </a:r>
          </a:p>
        </p:txBody>
      </p:sp>
      <p:sp>
        <p:nvSpPr>
          <p:cNvPr id="177" name="Montpellier 2 University:…"/>
          <p:cNvSpPr txBox="1"/>
          <p:nvPr/>
        </p:nvSpPr>
        <p:spPr>
          <a:xfrm>
            <a:off x="4607015" y="3312205"/>
            <a:ext cx="4105683" cy="478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  <a:lvl2pPr marL="649530" indent="-268530">
              <a:buSzPct val="100000"/>
              <a:buChar char="-"/>
              <a:defRPr sz="1200">
                <a:solidFill>
                  <a:srgbClr val="DDDDDD"/>
                </a:solidFill>
              </a:defRPr>
            </a:lvl2pPr>
          </a:lstStyle>
          <a:p>
            <a:r>
              <a:t>Montpellier 2 University:</a:t>
            </a:r>
          </a:p>
          <a:p>
            <a:pPr lvl="1"/>
            <a:r>
              <a:t>Master's degree (MSc) : 3D Engine and AI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358" y="4343872"/>
            <a:ext cx="3082997" cy="23122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263" y="4442554"/>
            <a:ext cx="875044" cy="478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Work Experience 1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rPr dirty="0"/>
              <a:t>Work Experience </a:t>
            </a:r>
            <a:r>
              <a:rPr lang="en-US" dirty="0"/>
              <a:t>- France</a:t>
            </a:r>
            <a:endParaRPr dirty="0"/>
          </a:p>
        </p:txBody>
      </p:sp>
      <p:sp>
        <p:nvSpPr>
          <p:cNvPr id="184" name="Line"/>
          <p:cNvSpPr/>
          <p:nvPr/>
        </p:nvSpPr>
        <p:spPr>
          <a:xfrm>
            <a:off x="436416" y="2020912"/>
            <a:ext cx="833378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85" name="Line"/>
          <p:cNvSpPr/>
          <p:nvPr/>
        </p:nvSpPr>
        <p:spPr>
          <a:xfrm flipV="1">
            <a:off x="451274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86" name="Line"/>
          <p:cNvSpPr/>
          <p:nvPr/>
        </p:nvSpPr>
        <p:spPr>
          <a:xfrm flipV="1">
            <a:off x="3180906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87" name="Line"/>
          <p:cNvSpPr/>
          <p:nvPr/>
        </p:nvSpPr>
        <p:spPr>
          <a:xfrm flipV="1">
            <a:off x="1816090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88" name="2009"/>
          <p:cNvSpPr txBox="1"/>
          <p:nvPr/>
        </p:nvSpPr>
        <p:spPr>
          <a:xfrm>
            <a:off x="309034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2009</a:t>
            </a:r>
          </a:p>
        </p:txBody>
      </p:sp>
      <p:sp>
        <p:nvSpPr>
          <p:cNvPr id="189" name="2010"/>
          <p:cNvSpPr txBox="1"/>
          <p:nvPr/>
        </p:nvSpPr>
        <p:spPr>
          <a:xfrm>
            <a:off x="1670080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2010</a:t>
            </a:r>
          </a:p>
        </p:txBody>
      </p:sp>
      <p:sp>
        <p:nvSpPr>
          <p:cNvPr id="190" name="2011"/>
          <p:cNvSpPr txBox="1"/>
          <p:nvPr/>
        </p:nvSpPr>
        <p:spPr>
          <a:xfrm>
            <a:off x="3029121" y="1852033"/>
            <a:ext cx="30357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2011</a:t>
            </a:r>
          </a:p>
        </p:txBody>
      </p:sp>
      <p:sp>
        <p:nvSpPr>
          <p:cNvPr id="191" name="Line"/>
          <p:cNvSpPr/>
          <p:nvPr/>
        </p:nvSpPr>
        <p:spPr>
          <a:xfrm flipV="1">
            <a:off x="5910537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92" name="Line"/>
          <p:cNvSpPr/>
          <p:nvPr/>
        </p:nvSpPr>
        <p:spPr>
          <a:xfrm flipV="1">
            <a:off x="4545721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93" name="2012"/>
          <p:cNvSpPr txBox="1"/>
          <p:nvPr/>
        </p:nvSpPr>
        <p:spPr>
          <a:xfrm>
            <a:off x="4384392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2012</a:t>
            </a:r>
          </a:p>
        </p:txBody>
      </p:sp>
      <p:sp>
        <p:nvSpPr>
          <p:cNvPr id="194" name="2013"/>
          <p:cNvSpPr txBox="1"/>
          <p:nvPr/>
        </p:nvSpPr>
        <p:spPr>
          <a:xfrm>
            <a:off x="574343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2013</a:t>
            </a:r>
          </a:p>
        </p:txBody>
      </p:sp>
      <p:sp>
        <p:nvSpPr>
          <p:cNvPr id="195" name="Line"/>
          <p:cNvSpPr/>
          <p:nvPr/>
        </p:nvSpPr>
        <p:spPr>
          <a:xfrm flipV="1">
            <a:off x="7340123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96" name="2014"/>
          <p:cNvSpPr txBox="1"/>
          <p:nvPr/>
        </p:nvSpPr>
        <p:spPr>
          <a:xfrm>
            <a:off x="718645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2014</a:t>
            </a:r>
          </a:p>
        </p:txBody>
      </p:sp>
      <p:sp>
        <p:nvSpPr>
          <p:cNvPr id="197" name="Line"/>
          <p:cNvSpPr/>
          <p:nvPr/>
        </p:nvSpPr>
        <p:spPr>
          <a:xfrm flipV="1">
            <a:off x="4545721" y="2190990"/>
            <a:ext cx="1" cy="4657982"/>
          </a:xfrm>
          <a:prstGeom prst="line">
            <a:avLst/>
          </a:prstGeom>
          <a:ln w="25400" cap="rnd">
            <a:solidFill>
              <a:schemeClr val="accent1"/>
            </a:solidFill>
            <a:custDash>
              <a:ds d="100000" sp="200000"/>
            </a:custDash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98" name="Adapt Unigine on macOS/iOS/Android"/>
          <p:cNvSpPr/>
          <p:nvPr/>
        </p:nvSpPr>
        <p:spPr>
          <a:xfrm>
            <a:off x="489436" y="2378124"/>
            <a:ext cx="2096676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dirty="0"/>
              <a:t>Adapt</a:t>
            </a:r>
            <a:r>
              <a:rPr lang="en-US" dirty="0"/>
              <a:t>ed</a:t>
            </a:r>
            <a:r>
              <a:rPr dirty="0"/>
              <a:t> </a:t>
            </a:r>
            <a:r>
              <a:rPr dirty="0" err="1"/>
              <a:t>Unigine</a:t>
            </a:r>
            <a:r>
              <a:rPr lang="en-US" dirty="0"/>
              <a:t> – 3D Game engine</a:t>
            </a:r>
            <a:r>
              <a:rPr dirty="0"/>
              <a:t> macOS/iOS/Android</a:t>
            </a:r>
          </a:p>
        </p:txBody>
      </p:sp>
      <p:sp>
        <p:nvSpPr>
          <p:cNvPr id="199" name="Game iOS/Android developments"/>
          <p:cNvSpPr/>
          <p:nvPr/>
        </p:nvSpPr>
        <p:spPr>
          <a:xfrm>
            <a:off x="2376470" y="3778468"/>
            <a:ext cx="2096676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Developed Games for </a:t>
            </a:r>
            <a:r>
              <a:rPr dirty="0"/>
              <a:t> iOS/Android</a:t>
            </a:r>
          </a:p>
        </p:txBody>
      </p:sp>
      <p:sp>
        <p:nvSpPr>
          <p:cNvPr id="200" name="Plugin System for Unigine"/>
          <p:cNvSpPr/>
          <p:nvPr/>
        </p:nvSpPr>
        <p:spPr>
          <a:xfrm>
            <a:off x="1709209" y="3047930"/>
            <a:ext cx="1471698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Implemented </a:t>
            </a:r>
            <a:r>
              <a:rPr dirty="0"/>
              <a:t>Plugin System for </a:t>
            </a:r>
            <a:r>
              <a:rPr dirty="0" err="1"/>
              <a:t>Unigine</a:t>
            </a:r>
            <a:endParaRPr dirty="0"/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886" y="4607508"/>
            <a:ext cx="609103" cy="609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628" y="4607508"/>
            <a:ext cx="609102" cy="609102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ACTIPLAY/CONCOURMANIA"/>
          <p:cNvSpPr txBox="1"/>
          <p:nvPr/>
        </p:nvSpPr>
        <p:spPr>
          <a:xfrm>
            <a:off x="40300" y="6389983"/>
            <a:ext cx="4428221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17254"/>
                  </a:schemeClr>
                </a:solidFill>
              </a:defRPr>
            </a:lvl1pPr>
          </a:lstStyle>
          <a:p>
            <a:r>
              <a:t>ACTIPLAY/CONCOURMANIA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Work Experience 1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rPr dirty="0"/>
              <a:t>Work Experience </a:t>
            </a:r>
            <a:r>
              <a:rPr lang="en-US" dirty="0"/>
              <a:t>- France</a:t>
            </a:r>
            <a:endParaRPr dirty="0"/>
          </a:p>
        </p:txBody>
      </p:sp>
      <p:sp>
        <p:nvSpPr>
          <p:cNvPr id="208" name="Line"/>
          <p:cNvSpPr/>
          <p:nvPr/>
        </p:nvSpPr>
        <p:spPr>
          <a:xfrm>
            <a:off x="436416" y="2020912"/>
            <a:ext cx="833378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09" name="Line"/>
          <p:cNvSpPr/>
          <p:nvPr/>
        </p:nvSpPr>
        <p:spPr>
          <a:xfrm flipV="1">
            <a:off x="451274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10" name="Line"/>
          <p:cNvSpPr/>
          <p:nvPr/>
        </p:nvSpPr>
        <p:spPr>
          <a:xfrm flipV="1">
            <a:off x="3180906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11" name="Line"/>
          <p:cNvSpPr/>
          <p:nvPr/>
        </p:nvSpPr>
        <p:spPr>
          <a:xfrm flipV="1">
            <a:off x="1816090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12" name="2009"/>
          <p:cNvSpPr txBox="1"/>
          <p:nvPr/>
        </p:nvSpPr>
        <p:spPr>
          <a:xfrm>
            <a:off x="309034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2009</a:t>
            </a:r>
          </a:p>
        </p:txBody>
      </p:sp>
      <p:sp>
        <p:nvSpPr>
          <p:cNvPr id="213" name="2010"/>
          <p:cNvSpPr txBox="1"/>
          <p:nvPr/>
        </p:nvSpPr>
        <p:spPr>
          <a:xfrm>
            <a:off x="1670080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2010</a:t>
            </a:r>
          </a:p>
        </p:txBody>
      </p:sp>
      <p:sp>
        <p:nvSpPr>
          <p:cNvPr id="214" name="2011"/>
          <p:cNvSpPr txBox="1"/>
          <p:nvPr/>
        </p:nvSpPr>
        <p:spPr>
          <a:xfrm>
            <a:off x="3029121" y="1852033"/>
            <a:ext cx="30357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2011</a:t>
            </a:r>
          </a:p>
        </p:txBody>
      </p:sp>
      <p:sp>
        <p:nvSpPr>
          <p:cNvPr id="215" name="Line"/>
          <p:cNvSpPr/>
          <p:nvPr/>
        </p:nvSpPr>
        <p:spPr>
          <a:xfrm flipV="1">
            <a:off x="5910537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16" name="Line"/>
          <p:cNvSpPr/>
          <p:nvPr/>
        </p:nvSpPr>
        <p:spPr>
          <a:xfrm flipV="1">
            <a:off x="4545721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17" name="2012"/>
          <p:cNvSpPr txBox="1"/>
          <p:nvPr/>
        </p:nvSpPr>
        <p:spPr>
          <a:xfrm>
            <a:off x="4384392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2012</a:t>
            </a:r>
          </a:p>
        </p:txBody>
      </p:sp>
      <p:sp>
        <p:nvSpPr>
          <p:cNvPr id="218" name="2013"/>
          <p:cNvSpPr txBox="1"/>
          <p:nvPr/>
        </p:nvSpPr>
        <p:spPr>
          <a:xfrm>
            <a:off x="574343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2013</a:t>
            </a:r>
          </a:p>
        </p:txBody>
      </p:sp>
      <p:sp>
        <p:nvSpPr>
          <p:cNvPr id="219" name="Line"/>
          <p:cNvSpPr/>
          <p:nvPr/>
        </p:nvSpPr>
        <p:spPr>
          <a:xfrm flipV="1">
            <a:off x="7340123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20" name="2014"/>
          <p:cNvSpPr txBox="1"/>
          <p:nvPr/>
        </p:nvSpPr>
        <p:spPr>
          <a:xfrm>
            <a:off x="718645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2014</a:t>
            </a:r>
          </a:p>
        </p:txBody>
      </p:sp>
      <p:sp>
        <p:nvSpPr>
          <p:cNvPr id="221" name="Adapt Unigine on macOS/iOS/Android"/>
          <p:cNvSpPr/>
          <p:nvPr/>
        </p:nvSpPr>
        <p:spPr>
          <a:xfrm>
            <a:off x="489436" y="2378124"/>
            <a:ext cx="2096676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Adapted </a:t>
            </a:r>
            <a:r>
              <a:rPr lang="en-US" dirty="0" err="1"/>
              <a:t>Unigine</a:t>
            </a:r>
            <a:r>
              <a:rPr lang="en-US" dirty="0"/>
              <a:t> – 3D Game engine macOS/iOS/Android</a:t>
            </a:r>
          </a:p>
        </p:txBody>
      </p:sp>
      <p:sp>
        <p:nvSpPr>
          <p:cNvPr id="222" name="Game iOS/Android developments"/>
          <p:cNvSpPr/>
          <p:nvPr/>
        </p:nvSpPr>
        <p:spPr>
          <a:xfrm>
            <a:off x="2376470" y="3778468"/>
            <a:ext cx="2096676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Developed Games for  iOS/Android</a:t>
            </a:r>
          </a:p>
        </p:txBody>
      </p:sp>
      <p:sp>
        <p:nvSpPr>
          <p:cNvPr id="223" name="Adapt Unigine to WebGL">
            <a:hlinkClick r:id="rId3"/>
          </p:cNvPr>
          <p:cNvSpPr/>
          <p:nvPr/>
        </p:nvSpPr>
        <p:spPr>
          <a:xfrm>
            <a:off x="5147821" y="3778468"/>
            <a:ext cx="1498566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Converted</a:t>
            </a:r>
            <a:r>
              <a:rPr dirty="0"/>
              <a:t> </a:t>
            </a:r>
            <a:r>
              <a:rPr dirty="0" err="1"/>
              <a:t>Unigine</a:t>
            </a:r>
            <a:r>
              <a:rPr dirty="0"/>
              <a:t> to WebGL</a:t>
            </a:r>
          </a:p>
        </p:txBody>
      </p:sp>
      <p:sp>
        <p:nvSpPr>
          <p:cNvPr id="224" name="IDE to create 3D Shop">
            <a:hlinkClick r:id="rId4"/>
          </p:cNvPr>
          <p:cNvSpPr/>
          <p:nvPr/>
        </p:nvSpPr>
        <p:spPr>
          <a:xfrm>
            <a:off x="4618297" y="2378124"/>
            <a:ext cx="3149168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Developed </a:t>
            </a:r>
            <a:r>
              <a:rPr dirty="0"/>
              <a:t>IDE to create </a:t>
            </a:r>
            <a:r>
              <a:rPr lang="en-US" dirty="0"/>
              <a:t>Virtual </a:t>
            </a:r>
            <a:r>
              <a:rPr dirty="0"/>
              <a:t>3D Shop</a:t>
            </a:r>
          </a:p>
        </p:txBody>
      </p:sp>
      <p:sp>
        <p:nvSpPr>
          <p:cNvPr id="225" name="Plugin System for Unigine"/>
          <p:cNvSpPr/>
          <p:nvPr/>
        </p:nvSpPr>
        <p:spPr>
          <a:xfrm>
            <a:off x="1709209" y="3047930"/>
            <a:ext cx="1471698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Implemented Plugin System for </a:t>
            </a:r>
            <a:r>
              <a:rPr lang="en-US" dirty="0" err="1"/>
              <a:t>Unigine</a:t>
            </a:r>
            <a:endParaRPr lang="en-US" dirty="0"/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886" y="4607508"/>
            <a:ext cx="609103" cy="609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9628" y="4607508"/>
            <a:ext cx="609102" cy="609102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Line"/>
          <p:cNvSpPr/>
          <p:nvPr/>
        </p:nvSpPr>
        <p:spPr>
          <a:xfrm flipV="1">
            <a:off x="4545721" y="2190990"/>
            <a:ext cx="1" cy="4657982"/>
          </a:xfrm>
          <a:prstGeom prst="line">
            <a:avLst/>
          </a:prstGeom>
          <a:ln w="25400" cap="rnd">
            <a:solidFill>
              <a:schemeClr val="accent1"/>
            </a:solidFill>
            <a:custDash>
              <a:ds d="100000" sp="200000"/>
            </a:custDash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29" name="K3D Player for iOS/Android">
            <a:hlinkClick r:id="rId7"/>
          </p:cNvPr>
          <p:cNvSpPr/>
          <p:nvPr/>
        </p:nvSpPr>
        <p:spPr>
          <a:xfrm>
            <a:off x="4618297" y="3078296"/>
            <a:ext cx="3149168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Developed </a:t>
            </a:r>
            <a:r>
              <a:rPr dirty="0"/>
              <a:t>3D Player for iOS/Android</a:t>
            </a:r>
          </a:p>
        </p:txBody>
      </p:sp>
      <p:sp>
        <p:nvSpPr>
          <p:cNvPr id="230" name="ACTIPLAY/CONCOURMANIA"/>
          <p:cNvSpPr txBox="1"/>
          <p:nvPr/>
        </p:nvSpPr>
        <p:spPr>
          <a:xfrm>
            <a:off x="40300" y="6389983"/>
            <a:ext cx="4428221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17254"/>
                  </a:schemeClr>
                </a:solidFill>
              </a:defRPr>
            </a:lvl1pPr>
          </a:lstStyle>
          <a:p>
            <a:r>
              <a:t>ACTIPLAY/CONCOURMANIA</a:t>
            </a:r>
          </a:p>
        </p:txBody>
      </p:sp>
      <p:sp>
        <p:nvSpPr>
          <p:cNvPr id="231" name="ACTISKU/KLEE3D"/>
          <p:cNvSpPr txBox="1"/>
          <p:nvPr/>
        </p:nvSpPr>
        <p:spPr>
          <a:xfrm>
            <a:off x="4622923" y="6389983"/>
            <a:ext cx="4428220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17254"/>
                  </a:schemeClr>
                </a:solidFill>
              </a:defRPr>
            </a:lvl1pPr>
          </a:lstStyle>
          <a:p>
            <a:r>
              <a:t>ACTISKU/KLEE3D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Work Experience 2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rPr dirty="0"/>
              <a:t>Work Experience </a:t>
            </a:r>
            <a:r>
              <a:rPr lang="en-US" dirty="0"/>
              <a:t>- California</a:t>
            </a:r>
            <a:endParaRPr dirty="0"/>
          </a:p>
        </p:txBody>
      </p:sp>
      <p:sp>
        <p:nvSpPr>
          <p:cNvPr id="236" name="Line"/>
          <p:cNvSpPr/>
          <p:nvPr/>
        </p:nvSpPr>
        <p:spPr>
          <a:xfrm>
            <a:off x="436416" y="2020912"/>
            <a:ext cx="838517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37" name="Line"/>
          <p:cNvSpPr/>
          <p:nvPr/>
        </p:nvSpPr>
        <p:spPr>
          <a:xfrm flipV="1">
            <a:off x="451274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38" name="Line"/>
          <p:cNvSpPr/>
          <p:nvPr/>
        </p:nvSpPr>
        <p:spPr>
          <a:xfrm flipV="1">
            <a:off x="3180906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39" name="Line"/>
          <p:cNvSpPr/>
          <p:nvPr/>
        </p:nvSpPr>
        <p:spPr>
          <a:xfrm flipV="1">
            <a:off x="1816090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40" name="2015"/>
          <p:cNvSpPr txBox="1"/>
          <p:nvPr/>
        </p:nvSpPr>
        <p:spPr>
          <a:xfrm>
            <a:off x="309034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2015</a:t>
            </a:r>
          </a:p>
        </p:txBody>
      </p:sp>
      <p:sp>
        <p:nvSpPr>
          <p:cNvPr id="241" name="2016"/>
          <p:cNvSpPr txBox="1"/>
          <p:nvPr/>
        </p:nvSpPr>
        <p:spPr>
          <a:xfrm>
            <a:off x="1670080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2016</a:t>
            </a:r>
          </a:p>
        </p:txBody>
      </p:sp>
      <p:sp>
        <p:nvSpPr>
          <p:cNvPr id="242" name="2017"/>
          <p:cNvSpPr txBox="1"/>
          <p:nvPr/>
        </p:nvSpPr>
        <p:spPr>
          <a:xfrm>
            <a:off x="3029121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243" name="Line"/>
          <p:cNvSpPr/>
          <p:nvPr/>
        </p:nvSpPr>
        <p:spPr>
          <a:xfrm flipV="1">
            <a:off x="5910537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44" name="Line"/>
          <p:cNvSpPr/>
          <p:nvPr/>
        </p:nvSpPr>
        <p:spPr>
          <a:xfrm flipV="1">
            <a:off x="4545721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45" name="2018"/>
          <p:cNvSpPr txBox="1"/>
          <p:nvPr/>
        </p:nvSpPr>
        <p:spPr>
          <a:xfrm>
            <a:off x="4384392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246" name="2019"/>
          <p:cNvSpPr txBox="1"/>
          <p:nvPr/>
        </p:nvSpPr>
        <p:spPr>
          <a:xfrm>
            <a:off x="574343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247" name="AR SDK"/>
          <p:cNvSpPr/>
          <p:nvPr/>
        </p:nvSpPr>
        <p:spPr>
          <a:xfrm>
            <a:off x="483086" y="2392640"/>
            <a:ext cx="1278395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dirty="0"/>
              <a:t>AR SDK </a:t>
            </a:r>
          </a:p>
        </p:txBody>
      </p:sp>
      <p:sp>
        <p:nvSpPr>
          <p:cNvPr id="248" name="Mixed Reality Prototype"/>
          <p:cNvSpPr/>
          <p:nvPr/>
        </p:nvSpPr>
        <p:spPr>
          <a:xfrm>
            <a:off x="903716" y="2873290"/>
            <a:ext cx="862370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dirty="0"/>
              <a:t>Mixed Reality Prototype</a:t>
            </a:r>
          </a:p>
        </p:txBody>
      </p:sp>
      <p:sp>
        <p:nvSpPr>
          <p:cNvPr id="249" name="3D Virtual Assistant"/>
          <p:cNvSpPr/>
          <p:nvPr/>
        </p:nvSpPr>
        <p:spPr>
          <a:xfrm>
            <a:off x="1304612" y="3353941"/>
            <a:ext cx="1278395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3D Virtual Assistant</a:t>
            </a:r>
          </a:p>
        </p:txBody>
      </p:sp>
      <p:sp>
        <p:nvSpPr>
          <p:cNvPr id="250" name="Android / Java…"/>
          <p:cNvSpPr txBox="1"/>
          <p:nvPr/>
        </p:nvSpPr>
        <p:spPr>
          <a:xfrm>
            <a:off x="1898693" y="2442818"/>
            <a:ext cx="2887252" cy="290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Android / Java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Wikitude / Vuforia</a:t>
            </a:r>
          </a:p>
        </p:txBody>
      </p:sp>
      <p:sp>
        <p:nvSpPr>
          <p:cNvPr id="251" name="C++/Java…"/>
          <p:cNvSpPr txBox="1"/>
          <p:nvPr/>
        </p:nvSpPr>
        <p:spPr>
          <a:xfrm>
            <a:off x="1898693" y="2872668"/>
            <a:ext cx="28872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C++/Java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Oculus/</a:t>
            </a:r>
            <a:r>
              <a:rPr dirty="0" err="1"/>
              <a:t>Ge</a:t>
            </a:r>
            <a:r>
              <a:rPr lang="en-US" dirty="0" err="1"/>
              <a:t>a</a:t>
            </a:r>
            <a:r>
              <a:rPr dirty="0" err="1"/>
              <a:t>rVR</a:t>
            </a:r>
            <a:endParaRPr dirty="0"/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 err="1"/>
              <a:t>Aruco</a:t>
            </a:r>
            <a:r>
              <a:rPr dirty="0"/>
              <a:t>/OpenCV</a:t>
            </a:r>
          </a:p>
        </p:txBody>
      </p:sp>
      <p:sp>
        <p:nvSpPr>
          <p:cNvPr id="252" name="Unity/Faceshift…"/>
          <p:cNvSpPr txBox="1"/>
          <p:nvPr/>
        </p:nvSpPr>
        <p:spPr>
          <a:xfrm>
            <a:off x="2660693" y="3353607"/>
            <a:ext cx="2887252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Unity/Faceshift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Lips Sync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</a:t>
            </a:r>
          </a:p>
        </p:txBody>
      </p:sp>
      <p:sp>
        <p:nvSpPr>
          <p:cNvPr id="253" name="SAMSUNG  RESEARCH AMERICA"/>
          <p:cNvSpPr txBox="1"/>
          <p:nvPr/>
        </p:nvSpPr>
        <p:spPr>
          <a:xfrm>
            <a:off x="1599064" y="6389983"/>
            <a:ext cx="518704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17254"/>
                  </a:schemeClr>
                </a:solidFill>
              </a:defRPr>
            </a:lvl1pPr>
          </a:lstStyle>
          <a:p>
            <a:r>
              <a:rPr lang="en-US" dirty="0"/>
              <a:t>SRA – Computer Vision Team</a:t>
            </a:r>
            <a:endParaRPr dirty="0"/>
          </a:p>
        </p:txBody>
      </p:sp>
      <p:sp>
        <p:nvSpPr>
          <p:cNvPr id="254" name="Line"/>
          <p:cNvSpPr/>
          <p:nvPr/>
        </p:nvSpPr>
        <p:spPr>
          <a:xfrm flipV="1">
            <a:off x="8479991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55" name="Line"/>
          <p:cNvSpPr/>
          <p:nvPr/>
        </p:nvSpPr>
        <p:spPr>
          <a:xfrm flipV="1">
            <a:off x="7115175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56" name="2020"/>
          <p:cNvSpPr txBox="1"/>
          <p:nvPr/>
        </p:nvSpPr>
        <p:spPr>
          <a:xfrm>
            <a:off x="6961505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2020</a:t>
            </a:r>
          </a:p>
        </p:txBody>
      </p:sp>
      <p:sp>
        <p:nvSpPr>
          <p:cNvPr id="257" name="2021"/>
          <p:cNvSpPr txBox="1"/>
          <p:nvPr/>
        </p:nvSpPr>
        <p:spPr>
          <a:xfrm>
            <a:off x="8307112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2021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Work Experience 2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rPr dirty="0"/>
              <a:t>Work Experience </a:t>
            </a:r>
            <a:r>
              <a:rPr lang="en-US" dirty="0"/>
              <a:t>- California</a:t>
            </a:r>
            <a:endParaRPr dirty="0"/>
          </a:p>
        </p:txBody>
      </p:sp>
      <p:sp>
        <p:nvSpPr>
          <p:cNvPr id="262" name="AR SDK"/>
          <p:cNvSpPr/>
          <p:nvPr/>
        </p:nvSpPr>
        <p:spPr>
          <a:xfrm>
            <a:off x="483086" y="2392640"/>
            <a:ext cx="1278395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AR SDK </a:t>
            </a:r>
          </a:p>
        </p:txBody>
      </p:sp>
      <p:sp>
        <p:nvSpPr>
          <p:cNvPr id="263" name="Computer Vision API : Bixby Vision"/>
          <p:cNvSpPr/>
          <p:nvPr/>
        </p:nvSpPr>
        <p:spPr>
          <a:xfrm>
            <a:off x="2474646" y="3834591"/>
            <a:ext cx="1900447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>
                <a:satOff val="-39716"/>
                <a:lumOff val="-13294"/>
              </a:schemeClr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Computer Vision API : Bixby Vision</a:t>
            </a:r>
          </a:p>
        </p:txBody>
      </p:sp>
      <p:sp>
        <p:nvSpPr>
          <p:cNvPr id="264" name="Mixed Reality Prototype"/>
          <p:cNvSpPr/>
          <p:nvPr/>
        </p:nvSpPr>
        <p:spPr>
          <a:xfrm>
            <a:off x="903716" y="2873290"/>
            <a:ext cx="862370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Mixed Reality Prototype</a:t>
            </a:r>
          </a:p>
        </p:txBody>
      </p:sp>
      <p:sp>
        <p:nvSpPr>
          <p:cNvPr id="265" name="3D Virtual Assistant"/>
          <p:cNvSpPr/>
          <p:nvPr/>
        </p:nvSpPr>
        <p:spPr>
          <a:xfrm>
            <a:off x="1304612" y="3353941"/>
            <a:ext cx="1278395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3D Virtual Assistant</a:t>
            </a:r>
          </a:p>
        </p:txBody>
      </p:sp>
      <p:sp>
        <p:nvSpPr>
          <p:cNvPr id="266" name="Android / Java…"/>
          <p:cNvSpPr txBox="1"/>
          <p:nvPr/>
        </p:nvSpPr>
        <p:spPr>
          <a:xfrm>
            <a:off x="1898693" y="2442818"/>
            <a:ext cx="2887252" cy="290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Android / Java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Wikitude / Vuforia</a:t>
            </a:r>
          </a:p>
        </p:txBody>
      </p:sp>
      <p:sp>
        <p:nvSpPr>
          <p:cNvPr id="267" name="C++/Java…"/>
          <p:cNvSpPr txBox="1"/>
          <p:nvPr/>
        </p:nvSpPr>
        <p:spPr>
          <a:xfrm>
            <a:off x="1898693" y="2872668"/>
            <a:ext cx="28872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C++/Java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Oculus/</a:t>
            </a:r>
            <a:r>
              <a:rPr dirty="0" err="1"/>
              <a:t>Ge</a:t>
            </a:r>
            <a:r>
              <a:rPr lang="en-US" dirty="0" err="1"/>
              <a:t>a</a:t>
            </a:r>
            <a:r>
              <a:rPr dirty="0" err="1"/>
              <a:t>rVR</a:t>
            </a:r>
            <a:endParaRPr dirty="0"/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 err="1"/>
              <a:t>Aruco</a:t>
            </a:r>
            <a:r>
              <a:rPr dirty="0"/>
              <a:t>/OpenCV</a:t>
            </a:r>
          </a:p>
        </p:txBody>
      </p:sp>
      <p:sp>
        <p:nvSpPr>
          <p:cNvPr id="268" name="Unity/Faceshift…"/>
          <p:cNvSpPr txBox="1"/>
          <p:nvPr/>
        </p:nvSpPr>
        <p:spPr>
          <a:xfrm>
            <a:off x="2660693" y="3353607"/>
            <a:ext cx="2887252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Unity/Faceshift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Lips Sync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</a:t>
            </a:r>
          </a:p>
        </p:txBody>
      </p:sp>
      <p:sp>
        <p:nvSpPr>
          <p:cNvPr id="269" name="Lead Developer…"/>
          <p:cNvSpPr txBox="1"/>
          <p:nvPr/>
        </p:nvSpPr>
        <p:spPr>
          <a:xfrm>
            <a:off x="4466912" y="3783169"/>
            <a:ext cx="2887251" cy="494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Java/C++/C#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 / Face Tracking / Object Detection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Tensorflow / Caffe …</a:t>
            </a:r>
          </a:p>
        </p:txBody>
      </p:sp>
      <p:sp>
        <p:nvSpPr>
          <p:cNvPr id="270" name="SAMSUNG  RESEARCH AMERICA"/>
          <p:cNvSpPr txBox="1"/>
          <p:nvPr/>
        </p:nvSpPr>
        <p:spPr>
          <a:xfrm>
            <a:off x="1599064" y="6389983"/>
            <a:ext cx="518704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17254"/>
                  </a:schemeClr>
                </a:solidFill>
              </a:defRPr>
            </a:lvl1pPr>
          </a:lstStyle>
          <a:p>
            <a:r>
              <a:rPr lang="en-US" dirty="0"/>
              <a:t>SRA – Computer Vision Team</a:t>
            </a:r>
          </a:p>
        </p:txBody>
      </p:sp>
      <p:sp>
        <p:nvSpPr>
          <p:cNvPr id="271" name="Line"/>
          <p:cNvSpPr/>
          <p:nvPr/>
        </p:nvSpPr>
        <p:spPr>
          <a:xfrm>
            <a:off x="436416" y="2020912"/>
            <a:ext cx="838517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72" name="Line"/>
          <p:cNvSpPr/>
          <p:nvPr/>
        </p:nvSpPr>
        <p:spPr>
          <a:xfrm flipV="1">
            <a:off x="451274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73" name="Line"/>
          <p:cNvSpPr/>
          <p:nvPr/>
        </p:nvSpPr>
        <p:spPr>
          <a:xfrm flipV="1">
            <a:off x="3180906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74" name="Line"/>
          <p:cNvSpPr/>
          <p:nvPr/>
        </p:nvSpPr>
        <p:spPr>
          <a:xfrm flipV="1">
            <a:off x="1816090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75" name="2015"/>
          <p:cNvSpPr txBox="1"/>
          <p:nvPr/>
        </p:nvSpPr>
        <p:spPr>
          <a:xfrm>
            <a:off x="309034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2015</a:t>
            </a:r>
          </a:p>
        </p:txBody>
      </p:sp>
      <p:sp>
        <p:nvSpPr>
          <p:cNvPr id="276" name="2016"/>
          <p:cNvSpPr txBox="1"/>
          <p:nvPr/>
        </p:nvSpPr>
        <p:spPr>
          <a:xfrm>
            <a:off x="1670080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2016</a:t>
            </a:r>
          </a:p>
        </p:txBody>
      </p:sp>
      <p:sp>
        <p:nvSpPr>
          <p:cNvPr id="277" name="2017"/>
          <p:cNvSpPr txBox="1"/>
          <p:nvPr/>
        </p:nvSpPr>
        <p:spPr>
          <a:xfrm>
            <a:off x="3029121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278" name="Line"/>
          <p:cNvSpPr/>
          <p:nvPr/>
        </p:nvSpPr>
        <p:spPr>
          <a:xfrm flipV="1">
            <a:off x="5910537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79" name="Line"/>
          <p:cNvSpPr/>
          <p:nvPr/>
        </p:nvSpPr>
        <p:spPr>
          <a:xfrm flipV="1">
            <a:off x="4545721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80" name="2018"/>
          <p:cNvSpPr txBox="1"/>
          <p:nvPr/>
        </p:nvSpPr>
        <p:spPr>
          <a:xfrm>
            <a:off x="4384392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281" name="2019"/>
          <p:cNvSpPr txBox="1"/>
          <p:nvPr/>
        </p:nvSpPr>
        <p:spPr>
          <a:xfrm>
            <a:off x="574343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282" name="Line"/>
          <p:cNvSpPr/>
          <p:nvPr/>
        </p:nvSpPr>
        <p:spPr>
          <a:xfrm flipV="1">
            <a:off x="8479991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83" name="Line"/>
          <p:cNvSpPr/>
          <p:nvPr/>
        </p:nvSpPr>
        <p:spPr>
          <a:xfrm flipV="1">
            <a:off x="7115175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84" name="2020"/>
          <p:cNvSpPr txBox="1"/>
          <p:nvPr/>
        </p:nvSpPr>
        <p:spPr>
          <a:xfrm>
            <a:off x="6961505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2020</a:t>
            </a:r>
          </a:p>
        </p:txBody>
      </p:sp>
      <p:sp>
        <p:nvSpPr>
          <p:cNvPr id="285" name="2021"/>
          <p:cNvSpPr txBox="1"/>
          <p:nvPr/>
        </p:nvSpPr>
        <p:spPr>
          <a:xfrm>
            <a:off x="830711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2021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Work Experience 2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rPr dirty="0"/>
              <a:t>Work Experience</a:t>
            </a:r>
            <a:r>
              <a:rPr lang="en-US" dirty="0"/>
              <a:t> - California</a:t>
            </a:r>
            <a:endParaRPr dirty="0"/>
          </a:p>
        </p:txBody>
      </p:sp>
      <p:sp>
        <p:nvSpPr>
          <p:cNvPr id="290" name="AR SDK"/>
          <p:cNvSpPr/>
          <p:nvPr/>
        </p:nvSpPr>
        <p:spPr>
          <a:xfrm>
            <a:off x="483086" y="2392640"/>
            <a:ext cx="1278395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AR SDK </a:t>
            </a:r>
          </a:p>
        </p:txBody>
      </p:sp>
      <p:sp>
        <p:nvSpPr>
          <p:cNvPr id="291" name="Computer Vision API : Bixby Vision"/>
          <p:cNvSpPr/>
          <p:nvPr/>
        </p:nvSpPr>
        <p:spPr>
          <a:xfrm>
            <a:off x="2474646" y="3834591"/>
            <a:ext cx="1900447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>
                <a:satOff val="-39716"/>
                <a:lumOff val="-13294"/>
              </a:schemeClr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Computer Vision API : Bixby Vision</a:t>
            </a:r>
          </a:p>
        </p:txBody>
      </p:sp>
      <p:sp>
        <p:nvSpPr>
          <p:cNvPr id="292" name="AR on 360 Video"/>
          <p:cNvSpPr/>
          <p:nvPr/>
        </p:nvSpPr>
        <p:spPr>
          <a:xfrm>
            <a:off x="2917174" y="4315241"/>
            <a:ext cx="1155785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AR on 360 Video</a:t>
            </a:r>
          </a:p>
        </p:txBody>
      </p:sp>
      <p:sp>
        <p:nvSpPr>
          <p:cNvPr id="293" name="3D Virtual Assistant 2"/>
          <p:cNvSpPr/>
          <p:nvPr/>
        </p:nvSpPr>
        <p:spPr>
          <a:xfrm>
            <a:off x="4369587" y="4795892"/>
            <a:ext cx="1634044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3D Virtual Assistant 2</a:t>
            </a:r>
          </a:p>
        </p:txBody>
      </p:sp>
      <p:sp>
        <p:nvSpPr>
          <p:cNvPr id="294" name="Device mixing Computer Vision and Audio/Voice"/>
          <p:cNvSpPr/>
          <p:nvPr/>
        </p:nvSpPr>
        <p:spPr>
          <a:xfrm>
            <a:off x="4375937" y="5276542"/>
            <a:ext cx="1634044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Device mixing Computer Vision and Audio/Voice</a:t>
            </a:r>
          </a:p>
        </p:txBody>
      </p:sp>
      <p:sp>
        <p:nvSpPr>
          <p:cNvPr id="295" name="Mixed Reality Prototype"/>
          <p:cNvSpPr/>
          <p:nvPr/>
        </p:nvSpPr>
        <p:spPr>
          <a:xfrm>
            <a:off x="903716" y="2873290"/>
            <a:ext cx="862370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Mixed Reality Prototype</a:t>
            </a:r>
          </a:p>
        </p:txBody>
      </p:sp>
      <p:sp>
        <p:nvSpPr>
          <p:cNvPr id="296" name="3D Virtual Assistant"/>
          <p:cNvSpPr/>
          <p:nvPr/>
        </p:nvSpPr>
        <p:spPr>
          <a:xfrm>
            <a:off x="1304612" y="3353941"/>
            <a:ext cx="1278395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3D Virtual Assistant</a:t>
            </a:r>
          </a:p>
        </p:txBody>
      </p:sp>
      <p:sp>
        <p:nvSpPr>
          <p:cNvPr id="297" name="Android / Java…"/>
          <p:cNvSpPr txBox="1"/>
          <p:nvPr/>
        </p:nvSpPr>
        <p:spPr>
          <a:xfrm>
            <a:off x="1898693" y="2442818"/>
            <a:ext cx="2887252" cy="290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Android / Java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Wikitude / Vuforia</a:t>
            </a:r>
          </a:p>
        </p:txBody>
      </p:sp>
      <p:sp>
        <p:nvSpPr>
          <p:cNvPr id="298" name="C++/Java…"/>
          <p:cNvSpPr txBox="1"/>
          <p:nvPr/>
        </p:nvSpPr>
        <p:spPr>
          <a:xfrm>
            <a:off x="1898693" y="2872668"/>
            <a:ext cx="28872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C++/Java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Oculus/</a:t>
            </a:r>
            <a:r>
              <a:rPr dirty="0" err="1"/>
              <a:t>Ge</a:t>
            </a:r>
            <a:r>
              <a:rPr lang="en-US" dirty="0" err="1"/>
              <a:t>a</a:t>
            </a:r>
            <a:r>
              <a:rPr dirty="0" err="1"/>
              <a:t>rVR</a:t>
            </a:r>
            <a:endParaRPr dirty="0"/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 err="1"/>
              <a:t>Aruco</a:t>
            </a:r>
            <a:r>
              <a:rPr dirty="0"/>
              <a:t>/OpenCV</a:t>
            </a:r>
          </a:p>
        </p:txBody>
      </p:sp>
      <p:sp>
        <p:nvSpPr>
          <p:cNvPr id="299" name="Unity/Faceshift…"/>
          <p:cNvSpPr txBox="1"/>
          <p:nvPr/>
        </p:nvSpPr>
        <p:spPr>
          <a:xfrm>
            <a:off x="2660693" y="3353607"/>
            <a:ext cx="2887252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Unity/Faceshift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Lips Sync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</a:t>
            </a:r>
          </a:p>
        </p:txBody>
      </p:sp>
      <p:sp>
        <p:nvSpPr>
          <p:cNvPr id="300" name="Lead Developer…"/>
          <p:cNvSpPr txBox="1"/>
          <p:nvPr/>
        </p:nvSpPr>
        <p:spPr>
          <a:xfrm>
            <a:off x="4466912" y="3783169"/>
            <a:ext cx="2887251" cy="494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Java/C++/C#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 / Face Tracking / Object Detection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Tensorflow / Caffe …</a:t>
            </a:r>
          </a:p>
        </p:txBody>
      </p:sp>
      <p:sp>
        <p:nvSpPr>
          <p:cNvPr id="301" name="Unity…"/>
          <p:cNvSpPr txBox="1"/>
          <p:nvPr/>
        </p:nvSpPr>
        <p:spPr>
          <a:xfrm>
            <a:off x="4143062" y="4365419"/>
            <a:ext cx="2887251" cy="29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Unity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</p:txBody>
      </p:sp>
      <p:sp>
        <p:nvSpPr>
          <p:cNvPr id="302" name="Lead Developer…"/>
          <p:cNvSpPr txBox="1"/>
          <p:nvPr/>
        </p:nvSpPr>
        <p:spPr>
          <a:xfrm>
            <a:off x="6098862" y="4795270"/>
            <a:ext cx="2887251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Unreal / C# / C++</a:t>
            </a:r>
          </a:p>
        </p:txBody>
      </p:sp>
      <p:sp>
        <p:nvSpPr>
          <p:cNvPr id="303" name="Lead Developer…"/>
          <p:cNvSpPr txBox="1"/>
          <p:nvPr/>
        </p:nvSpPr>
        <p:spPr>
          <a:xfrm>
            <a:off x="6098862" y="5263842"/>
            <a:ext cx="2887251" cy="392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Android</a:t>
            </a:r>
          </a:p>
        </p:txBody>
      </p:sp>
      <p:sp>
        <p:nvSpPr>
          <p:cNvPr id="304" name="SAMSUNG  RESEARCH AMERICA"/>
          <p:cNvSpPr txBox="1"/>
          <p:nvPr/>
        </p:nvSpPr>
        <p:spPr>
          <a:xfrm>
            <a:off x="1599064" y="6389983"/>
            <a:ext cx="518704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17254"/>
                  </a:schemeClr>
                </a:solidFill>
              </a:defRPr>
            </a:lvl1pPr>
          </a:lstStyle>
          <a:p>
            <a:r>
              <a:rPr lang="en-US" dirty="0"/>
              <a:t>SRA – Think Tank Team</a:t>
            </a:r>
          </a:p>
        </p:txBody>
      </p:sp>
      <p:sp>
        <p:nvSpPr>
          <p:cNvPr id="305" name="Line"/>
          <p:cNvSpPr/>
          <p:nvPr/>
        </p:nvSpPr>
        <p:spPr>
          <a:xfrm>
            <a:off x="436416" y="2020912"/>
            <a:ext cx="838517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06" name="Line"/>
          <p:cNvSpPr/>
          <p:nvPr/>
        </p:nvSpPr>
        <p:spPr>
          <a:xfrm flipV="1">
            <a:off x="451274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07" name="Line"/>
          <p:cNvSpPr/>
          <p:nvPr/>
        </p:nvSpPr>
        <p:spPr>
          <a:xfrm flipV="1">
            <a:off x="3180906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08" name="Line"/>
          <p:cNvSpPr/>
          <p:nvPr/>
        </p:nvSpPr>
        <p:spPr>
          <a:xfrm flipV="1">
            <a:off x="1816090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09" name="2015"/>
          <p:cNvSpPr txBox="1"/>
          <p:nvPr/>
        </p:nvSpPr>
        <p:spPr>
          <a:xfrm>
            <a:off x="309034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2015</a:t>
            </a:r>
          </a:p>
        </p:txBody>
      </p:sp>
      <p:sp>
        <p:nvSpPr>
          <p:cNvPr id="310" name="2016"/>
          <p:cNvSpPr txBox="1"/>
          <p:nvPr/>
        </p:nvSpPr>
        <p:spPr>
          <a:xfrm>
            <a:off x="1670080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2016</a:t>
            </a:r>
          </a:p>
        </p:txBody>
      </p:sp>
      <p:sp>
        <p:nvSpPr>
          <p:cNvPr id="311" name="2017"/>
          <p:cNvSpPr txBox="1"/>
          <p:nvPr/>
        </p:nvSpPr>
        <p:spPr>
          <a:xfrm>
            <a:off x="3029121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12" name="Line"/>
          <p:cNvSpPr/>
          <p:nvPr/>
        </p:nvSpPr>
        <p:spPr>
          <a:xfrm flipV="1">
            <a:off x="5910537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13" name="Line"/>
          <p:cNvSpPr/>
          <p:nvPr/>
        </p:nvSpPr>
        <p:spPr>
          <a:xfrm flipV="1">
            <a:off x="4545721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14" name="2018"/>
          <p:cNvSpPr txBox="1"/>
          <p:nvPr/>
        </p:nvSpPr>
        <p:spPr>
          <a:xfrm>
            <a:off x="4384392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15" name="2019"/>
          <p:cNvSpPr txBox="1"/>
          <p:nvPr/>
        </p:nvSpPr>
        <p:spPr>
          <a:xfrm>
            <a:off x="574343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16" name="Line"/>
          <p:cNvSpPr/>
          <p:nvPr/>
        </p:nvSpPr>
        <p:spPr>
          <a:xfrm flipV="1">
            <a:off x="8479991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17" name="Line"/>
          <p:cNvSpPr/>
          <p:nvPr/>
        </p:nvSpPr>
        <p:spPr>
          <a:xfrm flipV="1">
            <a:off x="7115175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18" name="2020"/>
          <p:cNvSpPr txBox="1"/>
          <p:nvPr/>
        </p:nvSpPr>
        <p:spPr>
          <a:xfrm>
            <a:off x="6961505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2020</a:t>
            </a:r>
          </a:p>
        </p:txBody>
      </p:sp>
      <p:sp>
        <p:nvSpPr>
          <p:cNvPr id="319" name="2021"/>
          <p:cNvSpPr txBox="1"/>
          <p:nvPr/>
        </p:nvSpPr>
        <p:spPr>
          <a:xfrm>
            <a:off x="830711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2021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Work Experience 2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rPr dirty="0"/>
              <a:t>Work Experience</a:t>
            </a:r>
            <a:r>
              <a:rPr lang="en-US" dirty="0"/>
              <a:t> - California</a:t>
            </a:r>
            <a:endParaRPr dirty="0"/>
          </a:p>
        </p:txBody>
      </p:sp>
      <p:sp>
        <p:nvSpPr>
          <p:cNvPr id="324" name="AR SDK"/>
          <p:cNvSpPr/>
          <p:nvPr/>
        </p:nvSpPr>
        <p:spPr>
          <a:xfrm>
            <a:off x="483086" y="2392640"/>
            <a:ext cx="1278395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AR SDK </a:t>
            </a:r>
          </a:p>
        </p:txBody>
      </p:sp>
      <p:sp>
        <p:nvSpPr>
          <p:cNvPr id="325" name="Computer Vision API : Bixby Vision"/>
          <p:cNvSpPr/>
          <p:nvPr/>
        </p:nvSpPr>
        <p:spPr>
          <a:xfrm>
            <a:off x="2474646" y="3834591"/>
            <a:ext cx="1900447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>
                <a:satOff val="-39716"/>
                <a:lumOff val="-13294"/>
              </a:schemeClr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Computer Vision API : Bixby Vision</a:t>
            </a:r>
          </a:p>
        </p:txBody>
      </p:sp>
      <p:sp>
        <p:nvSpPr>
          <p:cNvPr id="326" name="Audio/Voice API"/>
          <p:cNvSpPr/>
          <p:nvPr/>
        </p:nvSpPr>
        <p:spPr>
          <a:xfrm>
            <a:off x="6005644" y="5757192"/>
            <a:ext cx="1022410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Audio/Voice API</a:t>
            </a:r>
          </a:p>
        </p:txBody>
      </p:sp>
      <p:sp>
        <p:nvSpPr>
          <p:cNvPr id="327" name="AR on 360 Video"/>
          <p:cNvSpPr/>
          <p:nvPr/>
        </p:nvSpPr>
        <p:spPr>
          <a:xfrm>
            <a:off x="2917174" y="4315241"/>
            <a:ext cx="1155785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AR on 360 Video</a:t>
            </a:r>
          </a:p>
        </p:txBody>
      </p:sp>
      <p:sp>
        <p:nvSpPr>
          <p:cNvPr id="328" name="3D Virtual Assistant 2"/>
          <p:cNvSpPr/>
          <p:nvPr/>
        </p:nvSpPr>
        <p:spPr>
          <a:xfrm>
            <a:off x="4369587" y="4795892"/>
            <a:ext cx="1634044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3D Virtual Assistant 2</a:t>
            </a:r>
          </a:p>
        </p:txBody>
      </p:sp>
      <p:sp>
        <p:nvSpPr>
          <p:cNvPr id="329" name="Device mixing Computer Vision and Audio/Voice"/>
          <p:cNvSpPr/>
          <p:nvPr/>
        </p:nvSpPr>
        <p:spPr>
          <a:xfrm>
            <a:off x="4375937" y="5276542"/>
            <a:ext cx="1634044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Device mixing Computer Vision and Audio/Voice</a:t>
            </a:r>
          </a:p>
        </p:txBody>
      </p:sp>
      <p:sp>
        <p:nvSpPr>
          <p:cNvPr id="330" name="Mixed Reality Prototype"/>
          <p:cNvSpPr/>
          <p:nvPr/>
        </p:nvSpPr>
        <p:spPr>
          <a:xfrm>
            <a:off x="903716" y="2873290"/>
            <a:ext cx="862370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Mixed Reality Prototype</a:t>
            </a:r>
          </a:p>
        </p:txBody>
      </p:sp>
      <p:sp>
        <p:nvSpPr>
          <p:cNvPr id="331" name="3D Virtual Assistant"/>
          <p:cNvSpPr/>
          <p:nvPr/>
        </p:nvSpPr>
        <p:spPr>
          <a:xfrm>
            <a:off x="1304612" y="3353941"/>
            <a:ext cx="1278395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3D Virtual Assistant</a:t>
            </a:r>
          </a:p>
        </p:txBody>
      </p:sp>
      <p:sp>
        <p:nvSpPr>
          <p:cNvPr id="332" name="Android / Java…"/>
          <p:cNvSpPr txBox="1"/>
          <p:nvPr/>
        </p:nvSpPr>
        <p:spPr>
          <a:xfrm>
            <a:off x="1898693" y="2442818"/>
            <a:ext cx="2887252" cy="290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Android / Java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Wikitude / Vuforia</a:t>
            </a:r>
          </a:p>
        </p:txBody>
      </p:sp>
      <p:sp>
        <p:nvSpPr>
          <p:cNvPr id="333" name="C++/Java…"/>
          <p:cNvSpPr txBox="1"/>
          <p:nvPr/>
        </p:nvSpPr>
        <p:spPr>
          <a:xfrm>
            <a:off x="1898693" y="2872668"/>
            <a:ext cx="28872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C++/Java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Oculus/</a:t>
            </a:r>
            <a:r>
              <a:rPr dirty="0" err="1"/>
              <a:t>Ge</a:t>
            </a:r>
            <a:r>
              <a:rPr lang="en-US" dirty="0" err="1"/>
              <a:t>a</a:t>
            </a:r>
            <a:r>
              <a:rPr dirty="0" err="1"/>
              <a:t>rVR</a:t>
            </a:r>
            <a:endParaRPr dirty="0"/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 err="1"/>
              <a:t>Aruco</a:t>
            </a:r>
            <a:r>
              <a:rPr dirty="0"/>
              <a:t>/OpenCV</a:t>
            </a:r>
          </a:p>
        </p:txBody>
      </p:sp>
      <p:sp>
        <p:nvSpPr>
          <p:cNvPr id="334" name="Unity/Faceshift…"/>
          <p:cNvSpPr txBox="1"/>
          <p:nvPr/>
        </p:nvSpPr>
        <p:spPr>
          <a:xfrm>
            <a:off x="2660693" y="3353607"/>
            <a:ext cx="2887252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Unity/Faceshift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Lips Sync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</a:t>
            </a:r>
          </a:p>
        </p:txBody>
      </p:sp>
      <p:sp>
        <p:nvSpPr>
          <p:cNvPr id="335" name="Lead Developer…"/>
          <p:cNvSpPr txBox="1"/>
          <p:nvPr/>
        </p:nvSpPr>
        <p:spPr>
          <a:xfrm>
            <a:off x="4466912" y="3783169"/>
            <a:ext cx="2887251" cy="494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Java/C++/C#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 / Face Tracking / Object Detection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Tensorflow / Caffe …</a:t>
            </a:r>
          </a:p>
        </p:txBody>
      </p:sp>
      <p:sp>
        <p:nvSpPr>
          <p:cNvPr id="336" name="Unity…"/>
          <p:cNvSpPr txBox="1"/>
          <p:nvPr/>
        </p:nvSpPr>
        <p:spPr>
          <a:xfrm>
            <a:off x="4143062" y="4365419"/>
            <a:ext cx="2887251" cy="29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Unity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</p:txBody>
      </p:sp>
      <p:sp>
        <p:nvSpPr>
          <p:cNvPr id="337" name="Lead Developer…"/>
          <p:cNvSpPr txBox="1"/>
          <p:nvPr/>
        </p:nvSpPr>
        <p:spPr>
          <a:xfrm>
            <a:off x="6098862" y="4795270"/>
            <a:ext cx="2887251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Unreal / C# / C++</a:t>
            </a:r>
          </a:p>
        </p:txBody>
      </p:sp>
      <p:sp>
        <p:nvSpPr>
          <p:cNvPr id="339" name="Lead Developer…"/>
          <p:cNvSpPr txBox="1"/>
          <p:nvPr/>
        </p:nvSpPr>
        <p:spPr>
          <a:xfrm>
            <a:off x="7067237" y="5768361"/>
            <a:ext cx="2887251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C++</a:t>
            </a:r>
          </a:p>
        </p:txBody>
      </p:sp>
      <p:sp>
        <p:nvSpPr>
          <p:cNvPr id="340" name="SAMSUNG  RESEARCH AMERICA"/>
          <p:cNvSpPr txBox="1"/>
          <p:nvPr/>
        </p:nvSpPr>
        <p:spPr>
          <a:xfrm>
            <a:off x="1599064" y="6389983"/>
            <a:ext cx="518704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17254"/>
                  </a:schemeClr>
                </a:solidFill>
              </a:defRPr>
            </a:lvl1pPr>
          </a:lstStyle>
          <a:p>
            <a:r>
              <a:rPr lang="en-US" dirty="0"/>
              <a:t>SRA – Think Tank Team</a:t>
            </a:r>
          </a:p>
        </p:txBody>
      </p:sp>
      <p:sp>
        <p:nvSpPr>
          <p:cNvPr id="341" name="Line"/>
          <p:cNvSpPr/>
          <p:nvPr/>
        </p:nvSpPr>
        <p:spPr>
          <a:xfrm>
            <a:off x="436416" y="2020912"/>
            <a:ext cx="838517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42" name="Line"/>
          <p:cNvSpPr/>
          <p:nvPr/>
        </p:nvSpPr>
        <p:spPr>
          <a:xfrm flipV="1">
            <a:off x="451274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43" name="Line"/>
          <p:cNvSpPr/>
          <p:nvPr/>
        </p:nvSpPr>
        <p:spPr>
          <a:xfrm flipV="1">
            <a:off x="3180906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44" name="Line"/>
          <p:cNvSpPr/>
          <p:nvPr/>
        </p:nvSpPr>
        <p:spPr>
          <a:xfrm flipV="1">
            <a:off x="1816090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45" name="2015"/>
          <p:cNvSpPr txBox="1"/>
          <p:nvPr/>
        </p:nvSpPr>
        <p:spPr>
          <a:xfrm>
            <a:off x="309034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2015</a:t>
            </a:r>
          </a:p>
        </p:txBody>
      </p:sp>
      <p:sp>
        <p:nvSpPr>
          <p:cNvPr id="346" name="2016"/>
          <p:cNvSpPr txBox="1"/>
          <p:nvPr/>
        </p:nvSpPr>
        <p:spPr>
          <a:xfrm>
            <a:off x="1670080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2016</a:t>
            </a:r>
          </a:p>
        </p:txBody>
      </p:sp>
      <p:sp>
        <p:nvSpPr>
          <p:cNvPr id="347" name="2017"/>
          <p:cNvSpPr txBox="1"/>
          <p:nvPr/>
        </p:nvSpPr>
        <p:spPr>
          <a:xfrm>
            <a:off x="3029121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48" name="Line"/>
          <p:cNvSpPr/>
          <p:nvPr/>
        </p:nvSpPr>
        <p:spPr>
          <a:xfrm flipV="1">
            <a:off x="5910537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49" name="Line"/>
          <p:cNvSpPr/>
          <p:nvPr/>
        </p:nvSpPr>
        <p:spPr>
          <a:xfrm flipV="1">
            <a:off x="4545721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50" name="2018"/>
          <p:cNvSpPr txBox="1"/>
          <p:nvPr/>
        </p:nvSpPr>
        <p:spPr>
          <a:xfrm>
            <a:off x="4384392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51" name="2019"/>
          <p:cNvSpPr txBox="1"/>
          <p:nvPr/>
        </p:nvSpPr>
        <p:spPr>
          <a:xfrm>
            <a:off x="574343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52" name="Line"/>
          <p:cNvSpPr/>
          <p:nvPr/>
        </p:nvSpPr>
        <p:spPr>
          <a:xfrm flipV="1">
            <a:off x="8479991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53" name="Line"/>
          <p:cNvSpPr/>
          <p:nvPr/>
        </p:nvSpPr>
        <p:spPr>
          <a:xfrm flipV="1">
            <a:off x="7115175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54" name="2020"/>
          <p:cNvSpPr txBox="1"/>
          <p:nvPr/>
        </p:nvSpPr>
        <p:spPr>
          <a:xfrm>
            <a:off x="6961505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2020</a:t>
            </a:r>
          </a:p>
        </p:txBody>
      </p:sp>
      <p:sp>
        <p:nvSpPr>
          <p:cNvPr id="355" name="2021"/>
          <p:cNvSpPr txBox="1"/>
          <p:nvPr/>
        </p:nvSpPr>
        <p:spPr>
          <a:xfrm>
            <a:off x="830711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2021</a:t>
            </a:r>
          </a:p>
        </p:txBody>
      </p:sp>
      <p:sp>
        <p:nvSpPr>
          <p:cNvPr id="356" name="Lead Developer…"/>
          <p:cNvSpPr txBox="1"/>
          <p:nvPr/>
        </p:nvSpPr>
        <p:spPr>
          <a:xfrm>
            <a:off x="6098862" y="5263842"/>
            <a:ext cx="2887251" cy="392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Android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Work Experience 3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rPr dirty="0"/>
              <a:t>Work Experience</a:t>
            </a:r>
            <a:r>
              <a:rPr lang="en-US" dirty="0"/>
              <a:t> - California</a:t>
            </a:r>
            <a:endParaRPr dirty="0"/>
          </a:p>
        </p:txBody>
      </p:sp>
      <p:sp>
        <p:nvSpPr>
          <p:cNvPr id="361" name="Computer Vision API : Bixby Vision"/>
          <p:cNvSpPr/>
          <p:nvPr/>
        </p:nvSpPr>
        <p:spPr>
          <a:xfrm>
            <a:off x="1115746" y="2805891"/>
            <a:ext cx="1900447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>
                <a:satOff val="-39716"/>
                <a:lumOff val="-13294"/>
              </a:schemeClr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Computer Vision API : Bixby Vision</a:t>
            </a:r>
          </a:p>
        </p:txBody>
      </p:sp>
      <p:sp>
        <p:nvSpPr>
          <p:cNvPr id="362" name="Audio/Voice API"/>
          <p:cNvSpPr/>
          <p:nvPr/>
        </p:nvSpPr>
        <p:spPr>
          <a:xfrm>
            <a:off x="4646744" y="4728492"/>
            <a:ext cx="1022410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Audio/Voice API</a:t>
            </a:r>
          </a:p>
        </p:txBody>
      </p:sp>
      <p:sp>
        <p:nvSpPr>
          <p:cNvPr id="363" name="AR on 360 Video"/>
          <p:cNvSpPr/>
          <p:nvPr/>
        </p:nvSpPr>
        <p:spPr>
          <a:xfrm>
            <a:off x="1558274" y="3286541"/>
            <a:ext cx="1155785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AR on 360 Video</a:t>
            </a:r>
          </a:p>
        </p:txBody>
      </p:sp>
      <p:sp>
        <p:nvSpPr>
          <p:cNvPr id="364" name="3D Virtual Assistant 2"/>
          <p:cNvSpPr/>
          <p:nvPr/>
        </p:nvSpPr>
        <p:spPr>
          <a:xfrm>
            <a:off x="3010687" y="3767192"/>
            <a:ext cx="1634044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3D Virtual Assistant 2</a:t>
            </a:r>
          </a:p>
        </p:txBody>
      </p:sp>
      <p:sp>
        <p:nvSpPr>
          <p:cNvPr id="365" name="Device mixing Computer Vision and Audio/Voice"/>
          <p:cNvSpPr/>
          <p:nvPr/>
        </p:nvSpPr>
        <p:spPr>
          <a:xfrm>
            <a:off x="3017037" y="4247842"/>
            <a:ext cx="1634044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Device mixing Computer Vision and Audio/Voice</a:t>
            </a:r>
          </a:p>
        </p:txBody>
      </p:sp>
      <p:sp>
        <p:nvSpPr>
          <p:cNvPr id="366" name="3D Virtual Assistant"/>
          <p:cNvSpPr/>
          <p:nvPr/>
        </p:nvSpPr>
        <p:spPr>
          <a:xfrm>
            <a:off x="68322" y="2325241"/>
            <a:ext cx="1155785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3D Virtual Assistant</a:t>
            </a:r>
          </a:p>
        </p:txBody>
      </p:sp>
      <p:sp>
        <p:nvSpPr>
          <p:cNvPr id="367" name="Unity/Faceshift…"/>
          <p:cNvSpPr txBox="1"/>
          <p:nvPr/>
        </p:nvSpPr>
        <p:spPr>
          <a:xfrm>
            <a:off x="1301793" y="2324907"/>
            <a:ext cx="2887252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Unity/Faceshift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Lips Sync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</a:t>
            </a:r>
          </a:p>
        </p:txBody>
      </p:sp>
      <p:sp>
        <p:nvSpPr>
          <p:cNvPr id="368" name="Lead Developer…"/>
          <p:cNvSpPr txBox="1"/>
          <p:nvPr/>
        </p:nvSpPr>
        <p:spPr>
          <a:xfrm>
            <a:off x="3108012" y="2754469"/>
            <a:ext cx="2887251" cy="494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Java/C++/C#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 / Face Tracking / Object Detection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Tensorflow / Caffe …</a:t>
            </a:r>
          </a:p>
        </p:txBody>
      </p:sp>
      <p:sp>
        <p:nvSpPr>
          <p:cNvPr id="369" name="Unity…"/>
          <p:cNvSpPr txBox="1"/>
          <p:nvPr/>
        </p:nvSpPr>
        <p:spPr>
          <a:xfrm>
            <a:off x="2784162" y="3336719"/>
            <a:ext cx="2887251" cy="29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Unity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</p:txBody>
      </p:sp>
      <p:sp>
        <p:nvSpPr>
          <p:cNvPr id="370" name="Lead Developer…"/>
          <p:cNvSpPr txBox="1"/>
          <p:nvPr/>
        </p:nvSpPr>
        <p:spPr>
          <a:xfrm>
            <a:off x="4739962" y="3766570"/>
            <a:ext cx="2887251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Unreal / C# / C++</a:t>
            </a:r>
          </a:p>
        </p:txBody>
      </p:sp>
      <p:sp>
        <p:nvSpPr>
          <p:cNvPr id="372" name="Lead Developer…"/>
          <p:cNvSpPr txBox="1"/>
          <p:nvPr/>
        </p:nvSpPr>
        <p:spPr>
          <a:xfrm>
            <a:off x="5708336" y="4739661"/>
            <a:ext cx="2887252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C++</a:t>
            </a:r>
          </a:p>
        </p:txBody>
      </p:sp>
      <p:sp>
        <p:nvSpPr>
          <p:cNvPr id="373" name="SAMSUNG TECHNOLOGY AND ADVANCED RESEARCH LABS"/>
          <p:cNvSpPr txBox="1"/>
          <p:nvPr/>
        </p:nvSpPr>
        <p:spPr>
          <a:xfrm>
            <a:off x="63628" y="6389983"/>
            <a:ext cx="901674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17254"/>
                  </a:schemeClr>
                </a:solidFill>
              </a:defRPr>
            </a:lvl1pPr>
          </a:lstStyle>
          <a:p>
            <a:r>
              <a:rPr lang="en-US" dirty="0"/>
              <a:t>SRA – STARLABS – NEON</a:t>
            </a:r>
            <a:endParaRPr dirty="0"/>
          </a:p>
        </p:txBody>
      </p:sp>
      <p:sp>
        <p:nvSpPr>
          <p:cNvPr id="374" name="Line"/>
          <p:cNvSpPr/>
          <p:nvPr/>
        </p:nvSpPr>
        <p:spPr>
          <a:xfrm>
            <a:off x="436416" y="2020912"/>
            <a:ext cx="838517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75" name="Line"/>
          <p:cNvSpPr/>
          <p:nvPr/>
        </p:nvSpPr>
        <p:spPr>
          <a:xfrm flipV="1">
            <a:off x="451274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76" name="Line"/>
          <p:cNvSpPr/>
          <p:nvPr/>
        </p:nvSpPr>
        <p:spPr>
          <a:xfrm flipV="1">
            <a:off x="3180906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77" name="Line"/>
          <p:cNvSpPr/>
          <p:nvPr/>
        </p:nvSpPr>
        <p:spPr>
          <a:xfrm flipV="1">
            <a:off x="1816090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78" name="2016"/>
          <p:cNvSpPr txBox="1"/>
          <p:nvPr/>
        </p:nvSpPr>
        <p:spPr>
          <a:xfrm>
            <a:off x="309034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2016</a:t>
            </a:r>
          </a:p>
        </p:txBody>
      </p:sp>
      <p:sp>
        <p:nvSpPr>
          <p:cNvPr id="379" name="2017"/>
          <p:cNvSpPr txBox="1"/>
          <p:nvPr/>
        </p:nvSpPr>
        <p:spPr>
          <a:xfrm>
            <a:off x="1670080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80" name="2018"/>
          <p:cNvSpPr txBox="1"/>
          <p:nvPr/>
        </p:nvSpPr>
        <p:spPr>
          <a:xfrm>
            <a:off x="3029121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81" name="Line"/>
          <p:cNvSpPr/>
          <p:nvPr/>
        </p:nvSpPr>
        <p:spPr>
          <a:xfrm flipV="1">
            <a:off x="5910537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82" name="Line"/>
          <p:cNvSpPr/>
          <p:nvPr/>
        </p:nvSpPr>
        <p:spPr>
          <a:xfrm flipV="1">
            <a:off x="4545721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83" name="2019"/>
          <p:cNvSpPr txBox="1"/>
          <p:nvPr/>
        </p:nvSpPr>
        <p:spPr>
          <a:xfrm>
            <a:off x="4384392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84" name="2020"/>
          <p:cNvSpPr txBox="1"/>
          <p:nvPr/>
        </p:nvSpPr>
        <p:spPr>
          <a:xfrm>
            <a:off x="574343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2020</a:t>
            </a:r>
          </a:p>
        </p:txBody>
      </p:sp>
      <p:sp>
        <p:nvSpPr>
          <p:cNvPr id="385" name="Line"/>
          <p:cNvSpPr/>
          <p:nvPr/>
        </p:nvSpPr>
        <p:spPr>
          <a:xfrm flipV="1">
            <a:off x="8479991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86" name="Line"/>
          <p:cNvSpPr/>
          <p:nvPr/>
        </p:nvSpPr>
        <p:spPr>
          <a:xfrm flipV="1">
            <a:off x="7115175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87" name="2021"/>
          <p:cNvSpPr txBox="1"/>
          <p:nvPr/>
        </p:nvSpPr>
        <p:spPr>
          <a:xfrm>
            <a:off x="6961505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2021</a:t>
            </a:r>
          </a:p>
        </p:txBody>
      </p:sp>
      <p:sp>
        <p:nvSpPr>
          <p:cNvPr id="388" name="…"/>
          <p:cNvSpPr txBox="1"/>
          <p:nvPr/>
        </p:nvSpPr>
        <p:spPr>
          <a:xfrm>
            <a:off x="8307113" y="1852033"/>
            <a:ext cx="297515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2022</a:t>
            </a:r>
            <a:endParaRPr dirty="0"/>
          </a:p>
        </p:txBody>
      </p:sp>
      <p:sp>
        <p:nvSpPr>
          <p:cNvPr id="389" name="Lead Developer…"/>
          <p:cNvSpPr txBox="1"/>
          <p:nvPr/>
        </p:nvSpPr>
        <p:spPr>
          <a:xfrm>
            <a:off x="4739962" y="4235142"/>
            <a:ext cx="2887251" cy="392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Android</a:t>
            </a:r>
          </a:p>
        </p:txBody>
      </p:sp>
      <p:sp>
        <p:nvSpPr>
          <p:cNvPr id="390" name="Deep Learning API (Python / Node)"/>
          <p:cNvSpPr/>
          <p:nvPr/>
        </p:nvSpPr>
        <p:spPr>
          <a:xfrm>
            <a:off x="5672383" y="5209142"/>
            <a:ext cx="2220385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Deep Learning API (Python / Node)</a:t>
            </a:r>
          </a:p>
        </p:txBody>
      </p:sp>
      <p:sp>
        <p:nvSpPr>
          <p:cNvPr id="391" name="Lead Developer…"/>
          <p:cNvSpPr txBox="1"/>
          <p:nvPr/>
        </p:nvSpPr>
        <p:spPr>
          <a:xfrm>
            <a:off x="7952003" y="5196442"/>
            <a:ext cx="2887252" cy="392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C++/CUDA</a:t>
            </a:r>
          </a:p>
        </p:txBody>
      </p:sp>
      <p:sp>
        <p:nvSpPr>
          <p:cNvPr id="392" name="4K Streaming"/>
          <p:cNvSpPr/>
          <p:nvPr/>
        </p:nvSpPr>
        <p:spPr>
          <a:xfrm>
            <a:off x="6348831" y="5689793"/>
            <a:ext cx="1532688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4K Streaming</a:t>
            </a:r>
          </a:p>
        </p:txBody>
      </p:sp>
      <p:sp>
        <p:nvSpPr>
          <p:cNvPr id="393" name="WebRTC…"/>
          <p:cNvSpPr txBox="1"/>
          <p:nvPr/>
        </p:nvSpPr>
        <p:spPr>
          <a:xfrm>
            <a:off x="7952003" y="5653081"/>
            <a:ext cx="2887252" cy="290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WebRTC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Nvidia Video Encoder</a:t>
            </a:r>
          </a:p>
        </p:txBody>
      </p:sp>
      <p:sp>
        <p:nvSpPr>
          <p:cNvPr id="2" name="4K Streaming">
            <a:extLst>
              <a:ext uri="{FF2B5EF4-FFF2-40B4-BE49-F238E27FC236}">
                <a16:creationId xmlns:a16="http://schemas.microsoft.com/office/drawing/2014/main" id="{C3C04428-D912-F017-FEB4-DFEC2A304C52}"/>
              </a:ext>
            </a:extLst>
          </p:cNvPr>
          <p:cNvSpPr/>
          <p:nvPr/>
        </p:nvSpPr>
        <p:spPr>
          <a:xfrm>
            <a:off x="5669154" y="5701870"/>
            <a:ext cx="564313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CES 2020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"/>
          <p:cNvSpPr txBox="1"/>
          <p:nvPr/>
        </p:nvSpPr>
        <p:spPr>
          <a:xfrm>
            <a:off x="685800" y="191469"/>
            <a:ext cx="8077200" cy="108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450" tIns="44450" rIns="44450" bIns="44450" anchor="b">
            <a:spAutoFit/>
          </a:bodyPr>
          <a:lstStyle>
            <a:lvl1pPr algn="r">
              <a:lnSpc>
                <a:spcPct val="90000"/>
              </a:lnSpc>
              <a:defRPr sz="3600" b="1">
                <a:solidFill>
                  <a:srgbClr val="FFFFFF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br/>
            <a:endParaRPr/>
          </a:p>
        </p:txBody>
      </p:sp>
      <p:sp>
        <p:nvSpPr>
          <p:cNvPr id="46" name="Anthony Liot…"/>
          <p:cNvSpPr txBox="1"/>
          <p:nvPr/>
        </p:nvSpPr>
        <p:spPr>
          <a:xfrm>
            <a:off x="914400" y="2133600"/>
            <a:ext cx="7391400" cy="332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450" tIns="44450" rIns="44450" bIns="4445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800"/>
              </a:spcBef>
              <a:defRPr sz="40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endParaRPr dirty="0"/>
          </a:p>
          <a:p>
            <a:pPr marL="285750" indent="-285750" algn="ctr">
              <a:lnSpc>
                <a:spcPct val="90000"/>
              </a:lnSpc>
              <a:spcBef>
                <a:spcPts val="1500"/>
              </a:spcBef>
              <a:defRPr sz="4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dirty="0"/>
              <a:t>Anthony </a:t>
            </a:r>
            <a:r>
              <a:rPr dirty="0" err="1"/>
              <a:t>Liot</a:t>
            </a:r>
            <a:endParaRPr dirty="0"/>
          </a:p>
          <a:p>
            <a:pPr marL="285750" indent="-285750" algn="ctr">
              <a:lnSpc>
                <a:spcPct val="90000"/>
              </a:lnSpc>
              <a:spcBef>
                <a:spcPts val="1500"/>
              </a:spcBef>
              <a:defRPr sz="25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dirty="0"/>
              <a:t>Anthony Sylvain Jean-Yves </a:t>
            </a:r>
            <a:r>
              <a:rPr dirty="0" err="1"/>
              <a:t>Liot</a:t>
            </a:r>
            <a:endParaRPr dirty="0"/>
          </a:p>
          <a:p>
            <a:pPr marL="285750" indent="-285750" algn="ctr">
              <a:lnSpc>
                <a:spcPct val="90000"/>
              </a:lnSpc>
              <a:spcBef>
                <a:spcPts val="1500"/>
              </a:spcBef>
              <a:defRPr sz="25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dirty="0"/>
              <a:t>“Tony”</a:t>
            </a:r>
            <a:endParaRPr sz="4400" dirty="0"/>
          </a:p>
          <a:p>
            <a:pPr marL="285750" indent="-285750" algn="ctr">
              <a:lnSpc>
                <a:spcPct val="90000"/>
              </a:lnSpc>
              <a:spcBef>
                <a:spcPts val="1500"/>
              </a:spcBef>
              <a:defRPr sz="4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lang="en-US" dirty="0"/>
              <a:t>Director R&amp;D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Work Experience 3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rPr dirty="0"/>
              <a:t>Work Experience</a:t>
            </a:r>
            <a:r>
              <a:rPr lang="en-US" dirty="0"/>
              <a:t> - California</a:t>
            </a:r>
            <a:endParaRPr dirty="0"/>
          </a:p>
        </p:txBody>
      </p:sp>
      <p:sp>
        <p:nvSpPr>
          <p:cNvPr id="362" name="Audio/Voice API"/>
          <p:cNvSpPr/>
          <p:nvPr/>
        </p:nvSpPr>
        <p:spPr>
          <a:xfrm>
            <a:off x="1969608" y="3213239"/>
            <a:ext cx="1022410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Audio/Voice API</a:t>
            </a:r>
          </a:p>
        </p:txBody>
      </p:sp>
      <p:sp>
        <p:nvSpPr>
          <p:cNvPr id="364" name="3D Virtual Assistant 2"/>
          <p:cNvSpPr/>
          <p:nvPr/>
        </p:nvSpPr>
        <p:spPr>
          <a:xfrm>
            <a:off x="333551" y="2251939"/>
            <a:ext cx="1634044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3D Virtual Assistant 2</a:t>
            </a:r>
          </a:p>
        </p:txBody>
      </p:sp>
      <p:sp>
        <p:nvSpPr>
          <p:cNvPr id="365" name="Device mixing Computer Vision and Audio/Voice"/>
          <p:cNvSpPr/>
          <p:nvPr/>
        </p:nvSpPr>
        <p:spPr>
          <a:xfrm>
            <a:off x="339901" y="2732589"/>
            <a:ext cx="1634044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Device mixing Computer Vision and Audio/Voice</a:t>
            </a:r>
          </a:p>
        </p:txBody>
      </p:sp>
      <p:sp>
        <p:nvSpPr>
          <p:cNvPr id="370" name="Lead Developer…"/>
          <p:cNvSpPr txBox="1"/>
          <p:nvPr/>
        </p:nvSpPr>
        <p:spPr>
          <a:xfrm>
            <a:off x="2062826" y="2251317"/>
            <a:ext cx="2887251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Unreal / C# / C++</a:t>
            </a:r>
          </a:p>
        </p:txBody>
      </p:sp>
      <p:sp>
        <p:nvSpPr>
          <p:cNvPr id="372" name="Lead Developer…"/>
          <p:cNvSpPr txBox="1"/>
          <p:nvPr/>
        </p:nvSpPr>
        <p:spPr>
          <a:xfrm>
            <a:off x="3031200" y="3224408"/>
            <a:ext cx="2887252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C++</a:t>
            </a:r>
          </a:p>
        </p:txBody>
      </p:sp>
      <p:sp>
        <p:nvSpPr>
          <p:cNvPr id="373" name="SAMSUNG TECHNOLOGY AND ADVANCED RESEARCH LABS"/>
          <p:cNvSpPr txBox="1"/>
          <p:nvPr/>
        </p:nvSpPr>
        <p:spPr>
          <a:xfrm>
            <a:off x="63628" y="6389983"/>
            <a:ext cx="901674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17254"/>
                  </a:schemeClr>
                </a:solidFill>
              </a:defRPr>
            </a:lvl1pPr>
          </a:lstStyle>
          <a:p>
            <a:r>
              <a:rPr lang="en-US" dirty="0"/>
              <a:t>SRA – STARLABS – NEON</a:t>
            </a:r>
          </a:p>
        </p:txBody>
      </p:sp>
      <p:sp>
        <p:nvSpPr>
          <p:cNvPr id="374" name="Line"/>
          <p:cNvSpPr/>
          <p:nvPr/>
        </p:nvSpPr>
        <p:spPr>
          <a:xfrm>
            <a:off x="436416" y="2020912"/>
            <a:ext cx="838517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75" name="Line"/>
          <p:cNvSpPr/>
          <p:nvPr/>
        </p:nvSpPr>
        <p:spPr>
          <a:xfrm flipV="1">
            <a:off x="451274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76" name="Line"/>
          <p:cNvSpPr/>
          <p:nvPr/>
        </p:nvSpPr>
        <p:spPr>
          <a:xfrm flipV="1">
            <a:off x="3180906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77" name="Line"/>
          <p:cNvSpPr/>
          <p:nvPr/>
        </p:nvSpPr>
        <p:spPr>
          <a:xfrm flipV="1">
            <a:off x="1816090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78" name="2016"/>
          <p:cNvSpPr txBox="1"/>
          <p:nvPr/>
        </p:nvSpPr>
        <p:spPr>
          <a:xfrm>
            <a:off x="309034" y="1852033"/>
            <a:ext cx="297515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2018</a:t>
            </a:r>
            <a:endParaRPr dirty="0"/>
          </a:p>
        </p:txBody>
      </p:sp>
      <p:sp>
        <p:nvSpPr>
          <p:cNvPr id="379" name="2017"/>
          <p:cNvSpPr txBox="1"/>
          <p:nvPr/>
        </p:nvSpPr>
        <p:spPr>
          <a:xfrm>
            <a:off x="1670080" y="1852033"/>
            <a:ext cx="297515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2019</a:t>
            </a:r>
            <a:endParaRPr dirty="0"/>
          </a:p>
        </p:txBody>
      </p:sp>
      <p:sp>
        <p:nvSpPr>
          <p:cNvPr id="380" name="2018"/>
          <p:cNvSpPr txBox="1"/>
          <p:nvPr/>
        </p:nvSpPr>
        <p:spPr>
          <a:xfrm>
            <a:off x="3029121" y="1852033"/>
            <a:ext cx="297515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2020</a:t>
            </a:r>
            <a:endParaRPr dirty="0"/>
          </a:p>
        </p:txBody>
      </p:sp>
      <p:sp>
        <p:nvSpPr>
          <p:cNvPr id="381" name="Line"/>
          <p:cNvSpPr/>
          <p:nvPr/>
        </p:nvSpPr>
        <p:spPr>
          <a:xfrm flipV="1">
            <a:off x="5910537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82" name="Line"/>
          <p:cNvSpPr/>
          <p:nvPr/>
        </p:nvSpPr>
        <p:spPr>
          <a:xfrm flipV="1">
            <a:off x="4545721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83" name="2019"/>
          <p:cNvSpPr txBox="1"/>
          <p:nvPr/>
        </p:nvSpPr>
        <p:spPr>
          <a:xfrm>
            <a:off x="4384392" y="1852033"/>
            <a:ext cx="297515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2021</a:t>
            </a:r>
            <a:endParaRPr dirty="0"/>
          </a:p>
        </p:txBody>
      </p:sp>
      <p:sp>
        <p:nvSpPr>
          <p:cNvPr id="384" name="2020"/>
          <p:cNvSpPr txBox="1"/>
          <p:nvPr/>
        </p:nvSpPr>
        <p:spPr>
          <a:xfrm>
            <a:off x="5743433" y="1852033"/>
            <a:ext cx="297515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2022</a:t>
            </a:r>
            <a:endParaRPr dirty="0"/>
          </a:p>
        </p:txBody>
      </p:sp>
      <p:sp>
        <p:nvSpPr>
          <p:cNvPr id="385" name="Line"/>
          <p:cNvSpPr/>
          <p:nvPr/>
        </p:nvSpPr>
        <p:spPr>
          <a:xfrm flipV="1">
            <a:off x="8479991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86" name="Line"/>
          <p:cNvSpPr/>
          <p:nvPr/>
        </p:nvSpPr>
        <p:spPr>
          <a:xfrm flipV="1">
            <a:off x="7115175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87" name="2021"/>
          <p:cNvSpPr txBox="1"/>
          <p:nvPr/>
        </p:nvSpPr>
        <p:spPr>
          <a:xfrm>
            <a:off x="6961505" y="1852033"/>
            <a:ext cx="297515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2023</a:t>
            </a:r>
            <a:endParaRPr dirty="0"/>
          </a:p>
        </p:txBody>
      </p:sp>
      <p:sp>
        <p:nvSpPr>
          <p:cNvPr id="388" name="…"/>
          <p:cNvSpPr txBox="1"/>
          <p:nvPr/>
        </p:nvSpPr>
        <p:spPr>
          <a:xfrm>
            <a:off x="8307113" y="1852033"/>
            <a:ext cx="169275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...</a:t>
            </a:r>
            <a:endParaRPr dirty="0"/>
          </a:p>
        </p:txBody>
      </p:sp>
      <p:sp>
        <p:nvSpPr>
          <p:cNvPr id="389" name="Lead Developer…"/>
          <p:cNvSpPr txBox="1"/>
          <p:nvPr/>
        </p:nvSpPr>
        <p:spPr>
          <a:xfrm>
            <a:off x="2062826" y="2719889"/>
            <a:ext cx="2887251" cy="392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Android</a:t>
            </a:r>
          </a:p>
        </p:txBody>
      </p:sp>
      <p:sp>
        <p:nvSpPr>
          <p:cNvPr id="390" name="Deep Learning API (Python / Node)"/>
          <p:cNvSpPr/>
          <p:nvPr/>
        </p:nvSpPr>
        <p:spPr>
          <a:xfrm>
            <a:off x="2995247" y="3693889"/>
            <a:ext cx="5133241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dirty="0"/>
              <a:t>Deep Learning API</a:t>
            </a:r>
            <a:r>
              <a:rPr lang="en-US" dirty="0"/>
              <a:t> Framework</a:t>
            </a:r>
            <a:r>
              <a:rPr dirty="0"/>
              <a:t> (Python / Node</a:t>
            </a:r>
            <a:r>
              <a:rPr lang="en-US" dirty="0"/>
              <a:t> / C++</a:t>
            </a:r>
            <a:r>
              <a:rPr dirty="0"/>
              <a:t>)</a:t>
            </a:r>
          </a:p>
        </p:txBody>
      </p:sp>
      <p:sp>
        <p:nvSpPr>
          <p:cNvPr id="391" name="Lead Developer…"/>
          <p:cNvSpPr txBox="1"/>
          <p:nvPr/>
        </p:nvSpPr>
        <p:spPr>
          <a:xfrm>
            <a:off x="8128488" y="3681750"/>
            <a:ext cx="104694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C++/CUDA</a:t>
            </a:r>
          </a:p>
        </p:txBody>
      </p:sp>
      <p:sp>
        <p:nvSpPr>
          <p:cNvPr id="392" name="4K Streaming"/>
          <p:cNvSpPr/>
          <p:nvPr/>
        </p:nvSpPr>
        <p:spPr>
          <a:xfrm>
            <a:off x="3671694" y="4174540"/>
            <a:ext cx="874027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dirty="0"/>
              <a:t>4K Streaming</a:t>
            </a:r>
          </a:p>
        </p:txBody>
      </p:sp>
      <p:sp>
        <p:nvSpPr>
          <p:cNvPr id="393" name="WebRTC…"/>
          <p:cNvSpPr txBox="1"/>
          <p:nvPr/>
        </p:nvSpPr>
        <p:spPr>
          <a:xfrm>
            <a:off x="8128487" y="4164635"/>
            <a:ext cx="1046944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WebRTC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Nvidia Video Encoder</a:t>
            </a:r>
          </a:p>
        </p:txBody>
      </p:sp>
      <p:sp>
        <p:nvSpPr>
          <p:cNvPr id="2" name="4K Streaming">
            <a:extLst>
              <a:ext uri="{FF2B5EF4-FFF2-40B4-BE49-F238E27FC236}">
                <a16:creationId xmlns:a16="http://schemas.microsoft.com/office/drawing/2014/main" id="{9C3C0582-DF63-DF9B-3BBC-5A9B365FC636}"/>
              </a:ext>
            </a:extLst>
          </p:cNvPr>
          <p:cNvSpPr/>
          <p:nvPr/>
        </p:nvSpPr>
        <p:spPr>
          <a:xfrm>
            <a:off x="2992018" y="4174540"/>
            <a:ext cx="564313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CES 2020</a:t>
            </a:r>
          </a:p>
        </p:txBody>
      </p:sp>
      <p:sp>
        <p:nvSpPr>
          <p:cNvPr id="4" name="Deep Learning API (Python / Node)">
            <a:extLst>
              <a:ext uri="{FF2B5EF4-FFF2-40B4-BE49-F238E27FC236}">
                <a16:creationId xmlns:a16="http://schemas.microsoft.com/office/drawing/2014/main" id="{49A5D1F2-3D49-F6CA-86BA-3D167B5B1037}"/>
              </a:ext>
            </a:extLst>
          </p:cNvPr>
          <p:cNvSpPr/>
          <p:nvPr/>
        </p:nvSpPr>
        <p:spPr>
          <a:xfrm>
            <a:off x="4629004" y="4182477"/>
            <a:ext cx="3499484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Neon Project – Photorealistic Avatar Live Streaming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792911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onclusion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398" name="Extensive experience architecting and developing large scale design"/>
          <p:cNvSpPr/>
          <p:nvPr/>
        </p:nvSpPr>
        <p:spPr>
          <a:xfrm>
            <a:off x="489436" y="2378124"/>
            <a:ext cx="8165128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r>
              <a:t>Extensive experience architecting and developing large scale design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onclusion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403" name="Extensive experience architecting and developing large scale design"/>
          <p:cNvSpPr/>
          <p:nvPr/>
        </p:nvSpPr>
        <p:spPr>
          <a:xfrm>
            <a:off x="489436" y="2378124"/>
            <a:ext cx="8165128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r>
              <a:t>Extensive experience architecting and developing large scale design</a:t>
            </a:r>
          </a:p>
        </p:txBody>
      </p:sp>
      <p:sp>
        <p:nvSpPr>
          <p:cNvPr id="404" name="Extensive experience developing cross-platform APIs"/>
          <p:cNvSpPr/>
          <p:nvPr/>
        </p:nvSpPr>
        <p:spPr>
          <a:xfrm>
            <a:off x="489436" y="3013124"/>
            <a:ext cx="8165128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r>
              <a:t>Extensive experience developing cross-platform APIs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onclusion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409" name="Extensive experience architecting and developing large scale design"/>
          <p:cNvSpPr/>
          <p:nvPr/>
        </p:nvSpPr>
        <p:spPr>
          <a:xfrm>
            <a:off x="489436" y="2378124"/>
            <a:ext cx="8165128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r>
              <a:t>Extensive experience architecting and developing large scale design</a:t>
            </a:r>
          </a:p>
        </p:txBody>
      </p:sp>
      <p:sp>
        <p:nvSpPr>
          <p:cNvPr id="410" name="Extensive experience developing cross-platform APIs"/>
          <p:cNvSpPr/>
          <p:nvPr/>
        </p:nvSpPr>
        <p:spPr>
          <a:xfrm>
            <a:off x="489436" y="3013124"/>
            <a:ext cx="8165128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r>
              <a:t>Extensive experience developing cross-platform APIs</a:t>
            </a:r>
          </a:p>
        </p:txBody>
      </p:sp>
      <p:sp>
        <p:nvSpPr>
          <p:cNvPr id="411" name="Highly skilled in a variety of software languages"/>
          <p:cNvSpPr/>
          <p:nvPr/>
        </p:nvSpPr>
        <p:spPr>
          <a:xfrm>
            <a:off x="489436" y="3647440"/>
            <a:ext cx="8165128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r>
              <a:t>Highly skilled in a variety of software languages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onclusion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416" name="Extensive experience architecting and developing large scale design"/>
          <p:cNvSpPr/>
          <p:nvPr/>
        </p:nvSpPr>
        <p:spPr>
          <a:xfrm>
            <a:off x="489436" y="2378124"/>
            <a:ext cx="8165128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r>
              <a:t>Extensive experience architecting and developing large scale design</a:t>
            </a:r>
          </a:p>
        </p:txBody>
      </p:sp>
      <p:sp>
        <p:nvSpPr>
          <p:cNvPr id="417" name="Extensive experience developing cross-platform APIs"/>
          <p:cNvSpPr/>
          <p:nvPr/>
        </p:nvSpPr>
        <p:spPr>
          <a:xfrm>
            <a:off x="489436" y="3013124"/>
            <a:ext cx="8165128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r>
              <a:t>Extensive experience developing cross-platform APIs</a:t>
            </a:r>
          </a:p>
        </p:txBody>
      </p:sp>
      <p:sp>
        <p:nvSpPr>
          <p:cNvPr id="418" name="Highly skilled in a variety of software languages"/>
          <p:cNvSpPr/>
          <p:nvPr/>
        </p:nvSpPr>
        <p:spPr>
          <a:xfrm>
            <a:off x="489436" y="3647440"/>
            <a:ext cx="8165128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r>
              <a:t>Highly skilled in a variety of software languages</a:t>
            </a:r>
          </a:p>
        </p:txBody>
      </p:sp>
      <p:sp>
        <p:nvSpPr>
          <p:cNvPr id="419" name="Strong experience leading/mentoring individual and team projects"/>
          <p:cNvSpPr/>
          <p:nvPr/>
        </p:nvSpPr>
        <p:spPr>
          <a:xfrm>
            <a:off x="489436" y="4309452"/>
            <a:ext cx="8165128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r>
              <a:t>Strong experience leading/mentoring individual and team projects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"/>
          <p:cNvSpPr txBox="1"/>
          <p:nvPr/>
        </p:nvSpPr>
        <p:spPr>
          <a:xfrm>
            <a:off x="685800" y="191469"/>
            <a:ext cx="8077200" cy="108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450" tIns="44450" rIns="44450" bIns="44450" anchor="b">
            <a:spAutoFit/>
          </a:bodyPr>
          <a:lstStyle>
            <a:lvl1pPr algn="r">
              <a:lnSpc>
                <a:spcPct val="90000"/>
              </a:lnSpc>
              <a:defRPr sz="3600" b="1">
                <a:solidFill>
                  <a:srgbClr val="FFFFFF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br/>
            <a:endParaRPr/>
          </a:p>
        </p:txBody>
      </p:sp>
      <p:sp>
        <p:nvSpPr>
          <p:cNvPr id="424" name="THANK YOU !!!"/>
          <p:cNvSpPr txBox="1"/>
          <p:nvPr/>
        </p:nvSpPr>
        <p:spPr>
          <a:xfrm>
            <a:off x="933450" y="2702300"/>
            <a:ext cx="7391400" cy="1453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450" tIns="44450" rIns="44450" bIns="4445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800"/>
              </a:spcBef>
              <a:defRPr sz="40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endParaRPr/>
          </a:p>
          <a:p>
            <a:pPr marL="285750" indent="-285750" algn="ctr">
              <a:lnSpc>
                <a:spcPct val="90000"/>
              </a:lnSpc>
              <a:spcBef>
                <a:spcPts val="1500"/>
              </a:spcBef>
              <a:defRPr sz="4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t>THANK YOU !!!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ummary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51" name="About me…"/>
          <p:cNvSpPr txBox="1"/>
          <p:nvPr/>
        </p:nvSpPr>
        <p:spPr>
          <a:xfrm>
            <a:off x="1162050" y="1961549"/>
            <a:ext cx="7391400" cy="6226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450" tIns="44450" rIns="44450" bIns="4445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800"/>
              </a:spcBef>
              <a:defRPr sz="40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endParaRPr dirty="0"/>
          </a:p>
          <a:p>
            <a:pPr marL="441157" indent="-441157">
              <a:lnSpc>
                <a:spcPct val="90000"/>
              </a:lnSpc>
              <a:spcBef>
                <a:spcPts val="1500"/>
              </a:spcBef>
              <a:buSzPct val="100000"/>
              <a:buChar char="-"/>
              <a:defRPr sz="3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dirty="0"/>
              <a:t>About me</a:t>
            </a:r>
          </a:p>
          <a:p>
            <a:pPr marL="441157" indent="-441157">
              <a:lnSpc>
                <a:spcPct val="90000"/>
              </a:lnSpc>
              <a:spcBef>
                <a:spcPts val="1500"/>
              </a:spcBef>
              <a:buSzPct val="100000"/>
              <a:buChar char="-"/>
              <a:defRPr sz="3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dirty="0"/>
              <a:t>Education</a:t>
            </a:r>
          </a:p>
          <a:p>
            <a:pPr marL="441157" indent="-441157">
              <a:lnSpc>
                <a:spcPct val="90000"/>
              </a:lnSpc>
              <a:spcBef>
                <a:spcPts val="1500"/>
              </a:spcBef>
              <a:buSzPct val="100000"/>
              <a:buChar char="-"/>
              <a:defRPr sz="3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dirty="0"/>
              <a:t>Work Experience </a:t>
            </a:r>
            <a:r>
              <a:rPr lang="en-US" dirty="0"/>
              <a:t>- France</a:t>
            </a:r>
            <a:endParaRPr dirty="0"/>
          </a:p>
          <a:p>
            <a:pPr marL="441157" indent="-441157">
              <a:lnSpc>
                <a:spcPct val="90000"/>
              </a:lnSpc>
              <a:spcBef>
                <a:spcPts val="1500"/>
              </a:spcBef>
              <a:buSzPct val="100000"/>
              <a:buChar char="-"/>
              <a:defRPr sz="3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dirty="0"/>
              <a:t>Work Experience </a:t>
            </a:r>
            <a:r>
              <a:rPr lang="en-US" dirty="0"/>
              <a:t>- California  </a:t>
            </a:r>
            <a:endParaRPr dirty="0"/>
          </a:p>
          <a:p>
            <a:pPr marL="441157" indent="-441157">
              <a:lnSpc>
                <a:spcPct val="90000"/>
              </a:lnSpc>
              <a:spcBef>
                <a:spcPts val="1500"/>
              </a:spcBef>
              <a:buSzPct val="100000"/>
              <a:buChar char="-"/>
              <a:defRPr sz="3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dirty="0"/>
              <a:t>Conclusion</a:t>
            </a:r>
          </a:p>
          <a:p>
            <a:pPr marL="441157" indent="-441157">
              <a:lnSpc>
                <a:spcPct val="90000"/>
              </a:lnSpc>
              <a:spcBef>
                <a:spcPts val="1500"/>
              </a:spcBef>
              <a:buSzPct val="100000"/>
              <a:buChar char="-"/>
              <a:defRPr sz="3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endParaRPr dirty="0"/>
          </a:p>
          <a:p>
            <a:pPr marL="441157" indent="-441157" algn="ctr">
              <a:lnSpc>
                <a:spcPct val="90000"/>
              </a:lnSpc>
              <a:spcBef>
                <a:spcPts val="1500"/>
              </a:spcBef>
              <a:buSzPct val="100000"/>
              <a:buChar char="-"/>
              <a:defRPr sz="4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endParaRPr dirty="0"/>
          </a:p>
          <a:p>
            <a:pPr marL="285750" indent="-285750" algn="ctr">
              <a:lnSpc>
                <a:spcPct val="90000"/>
              </a:lnSpc>
              <a:spcBef>
                <a:spcPts val="1500"/>
              </a:spcBef>
              <a:defRPr sz="4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bout me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About me</a:t>
            </a:r>
          </a:p>
        </p:txBody>
      </p:sp>
      <p:pic>
        <p:nvPicPr>
          <p:cNvPr id="5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893" y="2747701"/>
            <a:ext cx="1047836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Line"/>
          <p:cNvSpPr/>
          <p:nvPr/>
        </p:nvSpPr>
        <p:spPr>
          <a:xfrm flipV="1">
            <a:off x="204361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58" name="Line"/>
          <p:cNvSpPr/>
          <p:nvPr/>
        </p:nvSpPr>
        <p:spPr>
          <a:xfrm flipV="1">
            <a:off x="5996811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59" name="1983"/>
          <p:cNvSpPr txBox="1"/>
          <p:nvPr/>
        </p:nvSpPr>
        <p:spPr>
          <a:xfrm>
            <a:off x="50691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1983</a:t>
            </a:r>
          </a:p>
        </p:txBody>
      </p:sp>
      <p:sp>
        <p:nvSpPr>
          <p:cNvPr id="60" name="2007"/>
          <p:cNvSpPr txBox="1"/>
          <p:nvPr/>
        </p:nvSpPr>
        <p:spPr>
          <a:xfrm>
            <a:off x="5843141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2007</a:t>
            </a:r>
          </a:p>
        </p:txBody>
      </p:sp>
      <p:sp>
        <p:nvSpPr>
          <p:cNvPr id="61" name="Normandy, Orne"/>
          <p:cNvSpPr/>
          <p:nvPr/>
        </p:nvSpPr>
        <p:spPr>
          <a:xfrm>
            <a:off x="202957" y="1990725"/>
            <a:ext cx="5791708" cy="445905"/>
          </a:xfrm>
          <a:prstGeom prst="rect">
            <a:avLst/>
          </a:prstGeom>
          <a:solidFill>
            <a:schemeClr val="accent3">
              <a:lumOff val="1147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Normandy, Orne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About me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About me</a:t>
            </a:r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893" y="2747701"/>
            <a:ext cx="1047836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Line"/>
          <p:cNvSpPr/>
          <p:nvPr/>
        </p:nvSpPr>
        <p:spPr>
          <a:xfrm flipV="1">
            <a:off x="204361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68" name="Line"/>
          <p:cNvSpPr/>
          <p:nvPr/>
        </p:nvSpPr>
        <p:spPr>
          <a:xfrm flipV="1">
            <a:off x="5996811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69" name="1983"/>
          <p:cNvSpPr txBox="1"/>
          <p:nvPr/>
        </p:nvSpPr>
        <p:spPr>
          <a:xfrm>
            <a:off x="50691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1983</a:t>
            </a:r>
          </a:p>
        </p:txBody>
      </p:sp>
      <p:sp>
        <p:nvSpPr>
          <p:cNvPr id="70" name="2007"/>
          <p:cNvSpPr txBox="1"/>
          <p:nvPr/>
        </p:nvSpPr>
        <p:spPr>
          <a:xfrm>
            <a:off x="5843141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2007</a:t>
            </a:r>
          </a:p>
        </p:txBody>
      </p:sp>
      <p:sp>
        <p:nvSpPr>
          <p:cNvPr id="71" name="Normandy, Orne"/>
          <p:cNvSpPr/>
          <p:nvPr/>
        </p:nvSpPr>
        <p:spPr>
          <a:xfrm>
            <a:off x="202957" y="1990725"/>
            <a:ext cx="5791708" cy="445905"/>
          </a:xfrm>
          <a:prstGeom prst="rect">
            <a:avLst/>
          </a:prstGeom>
          <a:solidFill>
            <a:schemeClr val="accent3">
              <a:lumOff val="1147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Normandy, Orne</a:t>
            </a:r>
          </a:p>
        </p:txBody>
      </p:sp>
      <p:sp>
        <p:nvSpPr>
          <p:cNvPr id="72" name="Historical place…"/>
          <p:cNvSpPr txBox="1"/>
          <p:nvPr/>
        </p:nvSpPr>
        <p:spPr>
          <a:xfrm>
            <a:off x="415642" y="4044708"/>
            <a:ext cx="2887251" cy="896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Historical place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Vikings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Kings of England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World War II</a:t>
            </a:r>
          </a:p>
        </p:txBody>
      </p:sp>
      <p:sp>
        <p:nvSpPr>
          <p:cNvPr id="73" name="Food &amp; Drink…"/>
          <p:cNvSpPr txBox="1"/>
          <p:nvPr/>
        </p:nvSpPr>
        <p:spPr>
          <a:xfrm>
            <a:off x="415642" y="5237404"/>
            <a:ext cx="2887251" cy="693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Food &amp; Drink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+ 400 Cheeses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Calvados, Pommeau, Cidre</a:t>
            </a:r>
          </a:p>
        </p:txBody>
      </p:sp>
      <p:sp>
        <p:nvSpPr>
          <p:cNvPr id="74" name="-     Normand since 1517"/>
          <p:cNvSpPr txBox="1"/>
          <p:nvPr/>
        </p:nvSpPr>
        <p:spPr>
          <a:xfrm>
            <a:off x="415642" y="6226900"/>
            <a:ext cx="2887251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DDDDDD"/>
                </a:solidFill>
              </a:defRPr>
            </a:lvl1pPr>
          </a:lstStyle>
          <a:p>
            <a:r>
              <a:t>-     Normand since 1517</a:t>
            </a:r>
          </a:p>
        </p:txBody>
      </p:sp>
      <p:pic>
        <p:nvPicPr>
          <p:cNvPr id="7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882" y="3939801"/>
            <a:ext cx="860449" cy="1145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0106" y="5257133"/>
            <a:ext cx="1524001" cy="11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bout me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About me</a:t>
            </a:r>
          </a:p>
        </p:txBody>
      </p:sp>
      <p:pic>
        <p:nvPicPr>
          <p:cNvPr id="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960" y="2747701"/>
            <a:ext cx="1047836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893" y="2747701"/>
            <a:ext cx="1047836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Occitanie, Hérault"/>
          <p:cNvSpPr/>
          <p:nvPr/>
        </p:nvSpPr>
        <p:spPr>
          <a:xfrm>
            <a:off x="6027978" y="1990725"/>
            <a:ext cx="1931800" cy="445905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Occitanie, Hérault</a:t>
            </a:r>
          </a:p>
        </p:txBody>
      </p:sp>
      <p:sp>
        <p:nvSpPr>
          <p:cNvPr id="84" name="Line"/>
          <p:cNvSpPr/>
          <p:nvPr/>
        </p:nvSpPr>
        <p:spPr>
          <a:xfrm flipV="1">
            <a:off x="204361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85" name="Line"/>
          <p:cNvSpPr/>
          <p:nvPr/>
        </p:nvSpPr>
        <p:spPr>
          <a:xfrm flipV="1">
            <a:off x="5996811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86" name="Line"/>
          <p:cNvSpPr/>
          <p:nvPr/>
        </p:nvSpPr>
        <p:spPr>
          <a:xfrm flipV="1">
            <a:off x="7965107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87" name="1983"/>
          <p:cNvSpPr txBox="1"/>
          <p:nvPr/>
        </p:nvSpPr>
        <p:spPr>
          <a:xfrm>
            <a:off x="50691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1983</a:t>
            </a:r>
          </a:p>
        </p:txBody>
      </p:sp>
      <p:sp>
        <p:nvSpPr>
          <p:cNvPr id="88" name="2007"/>
          <p:cNvSpPr txBox="1"/>
          <p:nvPr/>
        </p:nvSpPr>
        <p:spPr>
          <a:xfrm>
            <a:off x="5843141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2007</a:t>
            </a:r>
          </a:p>
        </p:txBody>
      </p:sp>
      <p:sp>
        <p:nvSpPr>
          <p:cNvPr id="89" name="2015"/>
          <p:cNvSpPr txBox="1"/>
          <p:nvPr/>
        </p:nvSpPr>
        <p:spPr>
          <a:xfrm>
            <a:off x="7811437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2015</a:t>
            </a:r>
          </a:p>
        </p:txBody>
      </p:sp>
      <p:sp>
        <p:nvSpPr>
          <p:cNvPr id="90" name="Normandy, Orne"/>
          <p:cNvSpPr/>
          <p:nvPr/>
        </p:nvSpPr>
        <p:spPr>
          <a:xfrm>
            <a:off x="202957" y="1990725"/>
            <a:ext cx="5791708" cy="445905"/>
          </a:xfrm>
          <a:prstGeom prst="rect">
            <a:avLst/>
          </a:prstGeom>
          <a:solidFill>
            <a:schemeClr val="accent3">
              <a:lumOff val="1147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Normandy, Orne</a:t>
            </a:r>
          </a:p>
        </p:txBody>
      </p:sp>
      <p:sp>
        <p:nvSpPr>
          <p:cNvPr id="91" name="Historical place…"/>
          <p:cNvSpPr txBox="1"/>
          <p:nvPr/>
        </p:nvSpPr>
        <p:spPr>
          <a:xfrm>
            <a:off x="415642" y="4044708"/>
            <a:ext cx="2887251" cy="896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Historical place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Vikings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Kings of England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World War II</a:t>
            </a:r>
          </a:p>
        </p:txBody>
      </p:sp>
      <p:sp>
        <p:nvSpPr>
          <p:cNvPr id="92" name="Food &amp; Drink…"/>
          <p:cNvSpPr txBox="1"/>
          <p:nvPr/>
        </p:nvSpPr>
        <p:spPr>
          <a:xfrm>
            <a:off x="415642" y="5237404"/>
            <a:ext cx="2887251" cy="693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Food &amp; Drink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+ 400 Cheeses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Calvados, Pommeau, Cidre</a:t>
            </a:r>
          </a:p>
        </p:txBody>
      </p:sp>
      <p:sp>
        <p:nvSpPr>
          <p:cNvPr id="93" name="-     Normand since 1517"/>
          <p:cNvSpPr txBox="1"/>
          <p:nvPr/>
        </p:nvSpPr>
        <p:spPr>
          <a:xfrm>
            <a:off x="415642" y="6226900"/>
            <a:ext cx="2887251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DDDDDD"/>
                </a:solidFill>
              </a:defRPr>
            </a:lvl1pPr>
          </a:lstStyle>
          <a:p>
            <a:r>
              <a:t>-     Normand since 1517</a:t>
            </a:r>
          </a:p>
        </p:txBody>
      </p:sp>
      <p:pic>
        <p:nvPicPr>
          <p:cNvPr id="9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882" y="3939801"/>
            <a:ext cx="860449" cy="1145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106" y="5257133"/>
            <a:ext cx="1524001" cy="11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About me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About me</a:t>
            </a:r>
          </a:p>
        </p:txBody>
      </p:sp>
      <p:pic>
        <p:nvPicPr>
          <p:cNvPr id="1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960" y="2747701"/>
            <a:ext cx="1047836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893" y="2747701"/>
            <a:ext cx="1047836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Occitanie, Hérault"/>
          <p:cNvSpPr/>
          <p:nvPr/>
        </p:nvSpPr>
        <p:spPr>
          <a:xfrm>
            <a:off x="6027978" y="1990725"/>
            <a:ext cx="1931800" cy="445905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Occitanie, Hérault</a:t>
            </a:r>
          </a:p>
        </p:txBody>
      </p:sp>
      <p:sp>
        <p:nvSpPr>
          <p:cNvPr id="103" name="Line"/>
          <p:cNvSpPr/>
          <p:nvPr/>
        </p:nvSpPr>
        <p:spPr>
          <a:xfrm flipV="1">
            <a:off x="204361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04" name="Line"/>
          <p:cNvSpPr/>
          <p:nvPr/>
        </p:nvSpPr>
        <p:spPr>
          <a:xfrm flipV="1">
            <a:off x="5996811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05" name="Line"/>
          <p:cNvSpPr/>
          <p:nvPr/>
        </p:nvSpPr>
        <p:spPr>
          <a:xfrm flipV="1">
            <a:off x="7965107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06" name="1983"/>
          <p:cNvSpPr txBox="1"/>
          <p:nvPr/>
        </p:nvSpPr>
        <p:spPr>
          <a:xfrm>
            <a:off x="50691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1983</a:t>
            </a:r>
          </a:p>
        </p:txBody>
      </p:sp>
      <p:sp>
        <p:nvSpPr>
          <p:cNvPr id="107" name="2007"/>
          <p:cNvSpPr txBox="1"/>
          <p:nvPr/>
        </p:nvSpPr>
        <p:spPr>
          <a:xfrm>
            <a:off x="5843141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2007</a:t>
            </a:r>
          </a:p>
        </p:txBody>
      </p:sp>
      <p:sp>
        <p:nvSpPr>
          <p:cNvPr id="108" name="2015"/>
          <p:cNvSpPr txBox="1"/>
          <p:nvPr/>
        </p:nvSpPr>
        <p:spPr>
          <a:xfrm>
            <a:off x="7811437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2015</a:t>
            </a:r>
          </a:p>
        </p:txBody>
      </p:sp>
      <p:sp>
        <p:nvSpPr>
          <p:cNvPr id="109" name="Normandy, Orne"/>
          <p:cNvSpPr/>
          <p:nvPr/>
        </p:nvSpPr>
        <p:spPr>
          <a:xfrm>
            <a:off x="202957" y="1990725"/>
            <a:ext cx="5791708" cy="445905"/>
          </a:xfrm>
          <a:prstGeom prst="rect">
            <a:avLst/>
          </a:prstGeom>
          <a:solidFill>
            <a:schemeClr val="accent3">
              <a:lumOff val="1147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Normandy, Orne</a:t>
            </a:r>
          </a:p>
        </p:txBody>
      </p:sp>
      <p:sp>
        <p:nvSpPr>
          <p:cNvPr id="110" name="Historical place…"/>
          <p:cNvSpPr txBox="1"/>
          <p:nvPr/>
        </p:nvSpPr>
        <p:spPr>
          <a:xfrm>
            <a:off x="415642" y="4044708"/>
            <a:ext cx="2887251" cy="896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Historical place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Vikings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Kings of England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World War II</a:t>
            </a:r>
          </a:p>
        </p:txBody>
      </p:sp>
      <p:sp>
        <p:nvSpPr>
          <p:cNvPr id="111" name="Food &amp; Drink…"/>
          <p:cNvSpPr txBox="1"/>
          <p:nvPr/>
        </p:nvSpPr>
        <p:spPr>
          <a:xfrm>
            <a:off x="415642" y="5237404"/>
            <a:ext cx="2887251" cy="693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Food &amp; Drink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+ 400 Cheeses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Calvados, Pommeau, Cidre</a:t>
            </a:r>
          </a:p>
        </p:txBody>
      </p:sp>
      <p:sp>
        <p:nvSpPr>
          <p:cNvPr id="112" name="-     Normand since 1517"/>
          <p:cNvSpPr txBox="1"/>
          <p:nvPr/>
        </p:nvSpPr>
        <p:spPr>
          <a:xfrm>
            <a:off x="415642" y="6226900"/>
            <a:ext cx="2887251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DDDDDD"/>
                </a:solidFill>
              </a:defRPr>
            </a:lvl1pPr>
          </a:lstStyle>
          <a:p>
            <a:r>
              <a:t>-     Normand since 1517</a:t>
            </a:r>
          </a:p>
        </p:txBody>
      </p:sp>
      <p:pic>
        <p:nvPicPr>
          <p:cNvPr id="11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882" y="3939801"/>
            <a:ext cx="860449" cy="1145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106" y="5257133"/>
            <a:ext cx="1524001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891" y="5744750"/>
            <a:ext cx="1047836" cy="589583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Mediterranean sea"/>
          <p:cNvSpPr txBox="1"/>
          <p:nvPr/>
        </p:nvSpPr>
        <p:spPr>
          <a:xfrm>
            <a:off x="6015278" y="4282809"/>
            <a:ext cx="1957200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</a:lstStyle>
          <a:p>
            <a:r>
              <a:t>Mediterranean sea</a:t>
            </a:r>
          </a:p>
        </p:txBody>
      </p:sp>
      <p:pic>
        <p:nvPicPr>
          <p:cNvPr id="117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9114" y="4962003"/>
            <a:ext cx="1047836" cy="63469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Garrigue"/>
          <p:cNvSpPr txBox="1"/>
          <p:nvPr/>
        </p:nvSpPr>
        <p:spPr>
          <a:xfrm>
            <a:off x="6015278" y="4530638"/>
            <a:ext cx="1957200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</a:lstStyle>
          <a:p>
            <a:r>
              <a:t>Garrigue</a:t>
            </a:r>
          </a:p>
        </p:txBody>
      </p:sp>
      <p:sp>
        <p:nvSpPr>
          <p:cNvPr id="119" name="Wines"/>
          <p:cNvSpPr txBox="1"/>
          <p:nvPr/>
        </p:nvSpPr>
        <p:spPr>
          <a:xfrm>
            <a:off x="6015278" y="4042576"/>
            <a:ext cx="1957200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</a:lstStyle>
          <a:p>
            <a:r>
              <a:t>Wines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About me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About me</a:t>
            </a:r>
          </a:p>
        </p:txBody>
      </p:sp>
      <p:pic>
        <p:nvPicPr>
          <p:cNvPr id="12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960" y="2747701"/>
            <a:ext cx="1047836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893" y="2747701"/>
            <a:ext cx="1047836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Occitanie, Hérault"/>
          <p:cNvSpPr/>
          <p:nvPr/>
        </p:nvSpPr>
        <p:spPr>
          <a:xfrm>
            <a:off x="6027978" y="1990725"/>
            <a:ext cx="1931800" cy="445905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Occitanie, Hérault</a:t>
            </a:r>
          </a:p>
        </p:txBody>
      </p:sp>
      <p:sp>
        <p:nvSpPr>
          <p:cNvPr id="127" name="California"/>
          <p:cNvSpPr/>
          <p:nvPr/>
        </p:nvSpPr>
        <p:spPr>
          <a:xfrm>
            <a:off x="7993091" y="1990725"/>
            <a:ext cx="947951" cy="445905"/>
          </a:xfrm>
          <a:prstGeom prst="rect">
            <a:avLst/>
          </a:prstGeom>
          <a:solidFill>
            <a:schemeClr val="accent3">
              <a:satOff val="-6373"/>
              <a:lumOff val="-10823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California</a:t>
            </a:r>
          </a:p>
        </p:txBody>
      </p:sp>
      <p:sp>
        <p:nvSpPr>
          <p:cNvPr id="128" name="Line"/>
          <p:cNvSpPr/>
          <p:nvPr/>
        </p:nvSpPr>
        <p:spPr>
          <a:xfrm flipV="1">
            <a:off x="204361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29" name="Line"/>
          <p:cNvSpPr/>
          <p:nvPr/>
        </p:nvSpPr>
        <p:spPr>
          <a:xfrm flipV="1">
            <a:off x="5996811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30" name="Line"/>
          <p:cNvSpPr/>
          <p:nvPr/>
        </p:nvSpPr>
        <p:spPr>
          <a:xfrm flipV="1">
            <a:off x="7965107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31" name="1983"/>
          <p:cNvSpPr txBox="1"/>
          <p:nvPr/>
        </p:nvSpPr>
        <p:spPr>
          <a:xfrm>
            <a:off x="50691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1983</a:t>
            </a:r>
          </a:p>
        </p:txBody>
      </p:sp>
      <p:sp>
        <p:nvSpPr>
          <p:cNvPr id="132" name="2007"/>
          <p:cNvSpPr txBox="1"/>
          <p:nvPr/>
        </p:nvSpPr>
        <p:spPr>
          <a:xfrm>
            <a:off x="5843141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2007</a:t>
            </a:r>
          </a:p>
        </p:txBody>
      </p:sp>
      <p:sp>
        <p:nvSpPr>
          <p:cNvPr id="133" name="2015"/>
          <p:cNvSpPr txBox="1"/>
          <p:nvPr/>
        </p:nvSpPr>
        <p:spPr>
          <a:xfrm>
            <a:off x="7811437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2015</a:t>
            </a:r>
          </a:p>
        </p:txBody>
      </p:sp>
      <p:sp>
        <p:nvSpPr>
          <p:cNvPr id="134" name="Normandy, Orne"/>
          <p:cNvSpPr/>
          <p:nvPr/>
        </p:nvSpPr>
        <p:spPr>
          <a:xfrm>
            <a:off x="202957" y="1990725"/>
            <a:ext cx="5791708" cy="445905"/>
          </a:xfrm>
          <a:prstGeom prst="rect">
            <a:avLst/>
          </a:prstGeom>
          <a:solidFill>
            <a:schemeClr val="accent3">
              <a:lumOff val="1147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Normandy, Orne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891" y="5744750"/>
            <a:ext cx="1047836" cy="589583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Mediterranean sea"/>
          <p:cNvSpPr txBox="1"/>
          <p:nvPr/>
        </p:nvSpPr>
        <p:spPr>
          <a:xfrm>
            <a:off x="6015278" y="4282809"/>
            <a:ext cx="1957200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</a:lstStyle>
          <a:p>
            <a:r>
              <a:t>Mediterranean sea</a:t>
            </a: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114" y="4962003"/>
            <a:ext cx="1047836" cy="63469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Garrigue"/>
          <p:cNvSpPr txBox="1"/>
          <p:nvPr/>
        </p:nvSpPr>
        <p:spPr>
          <a:xfrm>
            <a:off x="6015278" y="4530638"/>
            <a:ext cx="1957200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</a:lstStyle>
          <a:p>
            <a:r>
              <a:t>Garrigue</a:t>
            </a: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0037" y="2750954"/>
            <a:ext cx="2040420" cy="204042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Wines"/>
          <p:cNvSpPr txBox="1"/>
          <p:nvPr/>
        </p:nvSpPr>
        <p:spPr>
          <a:xfrm>
            <a:off x="6015278" y="4042576"/>
            <a:ext cx="1957200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</a:lstStyle>
          <a:p>
            <a:r>
              <a:t>Wines</a:t>
            </a:r>
          </a:p>
        </p:txBody>
      </p:sp>
      <p:sp>
        <p:nvSpPr>
          <p:cNvPr id="141" name="Historical place…"/>
          <p:cNvSpPr txBox="1"/>
          <p:nvPr/>
        </p:nvSpPr>
        <p:spPr>
          <a:xfrm>
            <a:off x="415642" y="4044708"/>
            <a:ext cx="2887251" cy="896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Historical place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Vikings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Kings of England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World War II</a:t>
            </a:r>
          </a:p>
        </p:txBody>
      </p:sp>
      <p:sp>
        <p:nvSpPr>
          <p:cNvPr id="142" name="Food &amp; Drink…"/>
          <p:cNvSpPr txBox="1"/>
          <p:nvPr/>
        </p:nvSpPr>
        <p:spPr>
          <a:xfrm>
            <a:off x="415642" y="5237404"/>
            <a:ext cx="2887251" cy="693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Food &amp; Drink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+ 400 Cheeses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Calvados, Pommeau, Cidre</a:t>
            </a:r>
          </a:p>
        </p:txBody>
      </p:sp>
      <p:sp>
        <p:nvSpPr>
          <p:cNvPr id="143" name="-     Normand since 1517"/>
          <p:cNvSpPr txBox="1"/>
          <p:nvPr/>
        </p:nvSpPr>
        <p:spPr>
          <a:xfrm>
            <a:off x="415642" y="6226900"/>
            <a:ext cx="2887251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DDDDDD"/>
                </a:solidFill>
              </a:defRPr>
            </a:lvl1pPr>
          </a:lstStyle>
          <a:p>
            <a:r>
              <a:t>-     Normand since 1517</a:t>
            </a:r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1882" y="3939801"/>
            <a:ext cx="860449" cy="1145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0106" y="5257133"/>
            <a:ext cx="1524001" cy="11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bout me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About me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63" y="3144104"/>
            <a:ext cx="1510009" cy="2711359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What I like:…"/>
          <p:cNvSpPr txBox="1"/>
          <p:nvPr/>
        </p:nvSpPr>
        <p:spPr>
          <a:xfrm>
            <a:off x="593442" y="2193683"/>
            <a:ext cx="2887251" cy="490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  <a:lvl2pPr marL="649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2pPr>
          </a:lstStyle>
          <a:p>
            <a:r>
              <a:t>What I like:</a:t>
            </a:r>
          </a:p>
          <a:p>
            <a:pPr lvl="1"/>
            <a:r>
              <a:t>Play trumpet (+ 25 years)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Reswrite">
  <a:themeElements>
    <a:clrScheme name="Reswrite">
      <a:dk1>
        <a:srgbClr val="B6AE8E"/>
      </a:dk1>
      <a:lt1>
        <a:srgbClr val="2843B6"/>
      </a:lt1>
      <a:dk2>
        <a:srgbClr val="A7A7A7"/>
      </a:dk2>
      <a:lt2>
        <a:srgbClr val="535353"/>
      </a:lt2>
      <a:accent1>
        <a:srgbClr val="5968F5"/>
      </a:accent1>
      <a:accent2>
        <a:srgbClr val="F95AB7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Reswrite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Reswr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9DB75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843B6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843B6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Reswrite">
  <a:themeElements>
    <a:clrScheme name="Reswr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968F5"/>
      </a:accent1>
      <a:accent2>
        <a:srgbClr val="F95AB7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Reswrite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Reswr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9DB75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843B6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843B6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1310</Words>
  <Application>Microsoft Macintosh PowerPoint</Application>
  <PresentationFormat>On-screen Show (4:3)</PresentationFormat>
  <Paragraphs>373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Monotype Sorts</vt:lpstr>
      <vt:lpstr>Times New Roman</vt:lpstr>
      <vt:lpstr>Reswrite</vt:lpstr>
      <vt:lpstr>PowerPoint Presentation</vt:lpstr>
      <vt:lpstr>PowerPoint Presentation</vt:lpstr>
      <vt:lpstr>Summary</vt:lpstr>
      <vt:lpstr>About me</vt:lpstr>
      <vt:lpstr>About me</vt:lpstr>
      <vt:lpstr>About me</vt:lpstr>
      <vt:lpstr>About me</vt:lpstr>
      <vt:lpstr>About me</vt:lpstr>
      <vt:lpstr>About me</vt:lpstr>
      <vt:lpstr>About me</vt:lpstr>
      <vt:lpstr>Education</vt:lpstr>
      <vt:lpstr>Education</vt:lpstr>
      <vt:lpstr>Work Experience - France</vt:lpstr>
      <vt:lpstr>Work Experience - France</vt:lpstr>
      <vt:lpstr>Work Experience - California</vt:lpstr>
      <vt:lpstr>Work Experience - California</vt:lpstr>
      <vt:lpstr>Work Experience - California</vt:lpstr>
      <vt:lpstr>Work Experience - California</vt:lpstr>
      <vt:lpstr>Work Experience - California</vt:lpstr>
      <vt:lpstr>Work Experience - California</vt:lpstr>
      <vt:lpstr>Conclusion</vt:lpstr>
      <vt:lpstr>Conclusion</vt:lpstr>
      <vt:lpstr>Conclusion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Anthony Sylvain Liot</cp:lastModifiedBy>
  <cp:revision>15</cp:revision>
  <dcterms:modified xsi:type="dcterms:W3CDTF">2023-12-02T01:51:37Z</dcterms:modified>
</cp:coreProperties>
</file>